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94" r:id="rId31"/>
    <p:sldId id="295" r:id="rId32"/>
    <p:sldId id="286" r:id="rId33"/>
    <p:sldId id="287" r:id="rId34"/>
    <p:sldId id="288" r:id="rId35"/>
    <p:sldId id="289" r:id="rId36"/>
    <p:sldId id="290" r:id="rId37"/>
    <p:sldId id="291" r:id="rId38"/>
    <p:sldId id="292" r:id="rId39"/>
    <p:sldId id="293"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DC2190-AD75-4C54-B773-237163E452F1}" type="datetimeFigureOut">
              <a:rPr lang="en-US" smtClean="0"/>
              <a:t>12/11/2020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0EFF02-8ADA-4C26-8A51-EA212DA555AF}" type="slidenum">
              <a:rPr lang="en-US" smtClean="0"/>
              <a:t>‹#›</a:t>
            </a:fld>
            <a:endParaRPr lang="en-US"/>
          </a:p>
        </p:txBody>
      </p:sp>
    </p:spTree>
    <p:extLst>
      <p:ext uri="{BB962C8B-B14F-4D97-AF65-F5344CB8AC3E}">
        <p14:creationId xmlns:p14="http://schemas.microsoft.com/office/powerpoint/2010/main" val="4052168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AAPC tells us </a:t>
            </a:r>
            <a:r>
              <a:rPr lang="en-US" sz="1400" i="1" dirty="0">
                <a:effectLst/>
              </a:rPr>
              <a:t>One way to help ensure your documentation is up-to-par for HCC coding is to include MEAT (monitored, evaluated, assessed/addressed and treated) in the medical record for the patient encounter. To break it down, documentation must reflect:</a:t>
            </a:r>
          </a:p>
          <a:p>
            <a:r>
              <a:rPr lang="en-US" sz="1400" i="1" dirty="0">
                <a:effectLst/>
              </a:rPr>
              <a:t>Existing conditions that are not “history of” should be documented and can factor</a:t>
            </a:r>
            <a:r>
              <a:rPr lang="en-US" sz="1400" i="1" baseline="0" dirty="0">
                <a:effectLst/>
              </a:rPr>
              <a:t> in to the final score</a:t>
            </a:r>
          </a:p>
          <a:p>
            <a:r>
              <a:rPr lang="en-US" sz="1400" i="1" baseline="0" dirty="0">
                <a:effectLst/>
              </a:rPr>
              <a:t>A FACE TO FACE VISIT IS REQUIRED TO REPORT DIAGNOSES FOR CONSIDERATION FOR RISK ADJUSTMENT.</a:t>
            </a:r>
            <a:endParaRPr lang="en-US" sz="1400" i="1" dirty="0">
              <a:effectLst/>
            </a:endParaRPr>
          </a:p>
          <a:p>
            <a:endParaRPr lang="en-US" sz="1400" i="1" dirty="0">
              <a:effectLst/>
            </a:endParaRPr>
          </a:p>
          <a:p>
            <a:r>
              <a:rPr lang="en-US" sz="1400" i="1" dirty="0">
                <a:effectLst/>
              </a:rPr>
              <a:t>Think of Pink Floyd….you can’t have your payment if you don’t have the MEAT…..or something like that.</a:t>
            </a:r>
            <a:endParaRPr lang="en-US" sz="1400" i="1" dirty="0"/>
          </a:p>
        </p:txBody>
      </p:sp>
      <p:sp>
        <p:nvSpPr>
          <p:cNvPr id="4" name="Slide Number Placeholder 3"/>
          <p:cNvSpPr>
            <a:spLocks noGrp="1"/>
          </p:cNvSpPr>
          <p:nvPr>
            <p:ph type="sldNum" sz="quarter" idx="10"/>
          </p:nvPr>
        </p:nvSpPr>
        <p:spPr/>
        <p:txBody>
          <a:bodyPr/>
          <a:lstStyle/>
          <a:p>
            <a:fld id="{E060B090-9607-473F-9603-96A0D93F6E95}" type="slidenum">
              <a:rPr lang="en-US" smtClean="0"/>
              <a:t>21</a:t>
            </a:fld>
            <a:endParaRPr lang="en-US"/>
          </a:p>
        </p:txBody>
      </p:sp>
    </p:spTree>
    <p:extLst>
      <p:ext uri="{BB962C8B-B14F-4D97-AF65-F5344CB8AC3E}">
        <p14:creationId xmlns:p14="http://schemas.microsoft.com/office/powerpoint/2010/main" val="2077273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12/11/2020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12/11/2020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12/11/2020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12/11/2020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12/11/2020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mailto:theim@acsmd.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Evaluation and Management 2021</a:t>
            </a:r>
            <a:br>
              <a:rPr lang="en-US" dirty="0"/>
            </a:br>
            <a:r>
              <a:rPr lang="en-US" dirty="0"/>
              <a:t>              </a:t>
            </a:r>
            <a:r>
              <a:rPr lang="en-US" sz="2800" i="1" dirty="0"/>
              <a:t>for the Primary Care provider</a:t>
            </a:r>
          </a:p>
        </p:txBody>
      </p:sp>
      <p:sp>
        <p:nvSpPr>
          <p:cNvPr id="3" name="Subtitle 2"/>
          <p:cNvSpPr>
            <a:spLocks noGrp="1"/>
          </p:cNvSpPr>
          <p:nvPr>
            <p:ph type="subTitle" idx="1"/>
          </p:nvPr>
        </p:nvSpPr>
        <p:spPr>
          <a:xfrm>
            <a:off x="7134897" y="5048519"/>
            <a:ext cx="4439843" cy="1300766"/>
          </a:xfrm>
        </p:spPr>
        <p:txBody>
          <a:bodyPr>
            <a:normAutofit fontScale="47500" lnSpcReduction="20000"/>
          </a:bodyPr>
          <a:lstStyle/>
          <a:p>
            <a:r>
              <a:rPr lang="en-US" dirty="0"/>
              <a:t>Tammy Heim</a:t>
            </a:r>
          </a:p>
          <a:p>
            <a:r>
              <a:rPr lang="en-US" dirty="0"/>
              <a:t>Director of Physician Education and Compliance</a:t>
            </a:r>
          </a:p>
          <a:p>
            <a:r>
              <a:rPr lang="en-US" dirty="0"/>
              <a:t>ACS Medical Billing Solutions</a:t>
            </a:r>
          </a:p>
          <a:p>
            <a:r>
              <a:rPr lang="en-US" dirty="0"/>
              <a:t>theim@acsmd.com</a:t>
            </a:r>
          </a:p>
          <a:p>
            <a:endParaRPr lang="en-US" dirty="0"/>
          </a:p>
        </p:txBody>
      </p:sp>
    </p:spTree>
    <p:extLst>
      <p:ext uri="{BB962C8B-B14F-4D97-AF65-F5344CB8AC3E}">
        <p14:creationId xmlns:p14="http://schemas.microsoft.com/office/powerpoint/2010/main" val="3975556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Table Comparisons New Patients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11119264"/>
              </p:ext>
            </p:extLst>
          </p:nvPr>
        </p:nvGraphicFramePr>
        <p:xfrm>
          <a:off x="1197734" y="2202287"/>
          <a:ext cx="4198514" cy="3902300"/>
        </p:xfrm>
        <a:graphic>
          <a:graphicData uri="http://schemas.openxmlformats.org/drawingml/2006/table">
            <a:tbl>
              <a:tblPr firstRow="1" bandRow="1">
                <a:tableStyleId>{5C22544A-7EE6-4342-B048-85BDC9FD1C3A}</a:tableStyleId>
              </a:tblPr>
              <a:tblGrid>
                <a:gridCol w="2099257">
                  <a:extLst>
                    <a:ext uri="{9D8B030D-6E8A-4147-A177-3AD203B41FA5}">
                      <a16:colId xmlns:a16="http://schemas.microsoft.com/office/drawing/2014/main" xmlns="" val="20000"/>
                    </a:ext>
                  </a:extLst>
                </a:gridCol>
                <a:gridCol w="2099257">
                  <a:extLst>
                    <a:ext uri="{9D8B030D-6E8A-4147-A177-3AD203B41FA5}">
                      <a16:colId xmlns:a16="http://schemas.microsoft.com/office/drawing/2014/main" xmlns="" val="20001"/>
                    </a:ext>
                  </a:extLst>
                </a:gridCol>
              </a:tblGrid>
              <a:tr h="780460">
                <a:tc>
                  <a:txBody>
                    <a:bodyPr/>
                    <a:lstStyle/>
                    <a:p>
                      <a:r>
                        <a:rPr lang="en-US" u="sng" dirty="0"/>
                        <a:t>2020</a:t>
                      </a:r>
                      <a:r>
                        <a:rPr lang="en-US" dirty="0"/>
                        <a:t> Code</a:t>
                      </a:r>
                    </a:p>
                  </a:txBody>
                  <a:tcPr/>
                </a:tc>
                <a:tc>
                  <a:txBody>
                    <a:bodyPr/>
                    <a:lstStyle/>
                    <a:p>
                      <a:r>
                        <a:rPr lang="en-US" dirty="0"/>
                        <a:t>Time in Minutes</a:t>
                      </a:r>
                    </a:p>
                  </a:txBody>
                  <a:tcPr/>
                </a:tc>
                <a:extLst>
                  <a:ext uri="{0D108BD9-81ED-4DB2-BD59-A6C34878D82A}">
                    <a16:rowId xmlns:a16="http://schemas.microsoft.com/office/drawing/2014/main" xmlns="" val="10000"/>
                  </a:ext>
                </a:extLst>
              </a:tr>
              <a:tr h="780460">
                <a:tc>
                  <a:txBody>
                    <a:bodyPr/>
                    <a:lstStyle/>
                    <a:p>
                      <a:r>
                        <a:rPr lang="en-US" dirty="0"/>
                        <a:t>99202</a:t>
                      </a:r>
                    </a:p>
                  </a:txBody>
                  <a:tcPr/>
                </a:tc>
                <a:tc>
                  <a:txBody>
                    <a:bodyPr/>
                    <a:lstStyle/>
                    <a:p>
                      <a:r>
                        <a:rPr lang="en-US" dirty="0"/>
                        <a:t>20 (11)</a:t>
                      </a:r>
                    </a:p>
                  </a:txBody>
                  <a:tcPr/>
                </a:tc>
                <a:extLst>
                  <a:ext uri="{0D108BD9-81ED-4DB2-BD59-A6C34878D82A}">
                    <a16:rowId xmlns:a16="http://schemas.microsoft.com/office/drawing/2014/main" xmlns="" val="10001"/>
                  </a:ext>
                </a:extLst>
              </a:tr>
              <a:tr h="780460">
                <a:tc>
                  <a:txBody>
                    <a:bodyPr/>
                    <a:lstStyle/>
                    <a:p>
                      <a:r>
                        <a:rPr lang="en-US" dirty="0"/>
                        <a:t>99203</a:t>
                      </a:r>
                    </a:p>
                  </a:txBody>
                  <a:tcPr/>
                </a:tc>
                <a:tc>
                  <a:txBody>
                    <a:bodyPr/>
                    <a:lstStyle/>
                    <a:p>
                      <a:r>
                        <a:rPr lang="en-US" dirty="0"/>
                        <a:t>30 (16)</a:t>
                      </a:r>
                    </a:p>
                  </a:txBody>
                  <a:tcPr/>
                </a:tc>
                <a:extLst>
                  <a:ext uri="{0D108BD9-81ED-4DB2-BD59-A6C34878D82A}">
                    <a16:rowId xmlns:a16="http://schemas.microsoft.com/office/drawing/2014/main" xmlns="" val="10002"/>
                  </a:ext>
                </a:extLst>
              </a:tr>
              <a:tr h="780460">
                <a:tc>
                  <a:txBody>
                    <a:bodyPr/>
                    <a:lstStyle/>
                    <a:p>
                      <a:r>
                        <a:rPr lang="en-US" dirty="0"/>
                        <a:t>99204</a:t>
                      </a:r>
                    </a:p>
                  </a:txBody>
                  <a:tcPr/>
                </a:tc>
                <a:tc>
                  <a:txBody>
                    <a:bodyPr/>
                    <a:lstStyle/>
                    <a:p>
                      <a:r>
                        <a:rPr lang="en-US" dirty="0"/>
                        <a:t>45 (23)</a:t>
                      </a:r>
                    </a:p>
                  </a:txBody>
                  <a:tcPr/>
                </a:tc>
                <a:extLst>
                  <a:ext uri="{0D108BD9-81ED-4DB2-BD59-A6C34878D82A}">
                    <a16:rowId xmlns:a16="http://schemas.microsoft.com/office/drawing/2014/main" xmlns="" val="10003"/>
                  </a:ext>
                </a:extLst>
              </a:tr>
              <a:tr h="780460">
                <a:tc>
                  <a:txBody>
                    <a:bodyPr/>
                    <a:lstStyle/>
                    <a:p>
                      <a:r>
                        <a:rPr lang="en-US" dirty="0"/>
                        <a:t>99205</a:t>
                      </a:r>
                    </a:p>
                  </a:txBody>
                  <a:tcPr/>
                </a:tc>
                <a:tc>
                  <a:txBody>
                    <a:bodyPr/>
                    <a:lstStyle/>
                    <a:p>
                      <a:r>
                        <a:rPr lang="en-US" dirty="0"/>
                        <a:t>60 (31)</a:t>
                      </a:r>
                    </a:p>
                  </a:txBody>
                  <a:tcPr/>
                </a:tc>
                <a:extLst>
                  <a:ext uri="{0D108BD9-81ED-4DB2-BD59-A6C34878D82A}">
                    <a16:rowId xmlns:a16="http://schemas.microsoft.com/office/drawing/2014/main" xmlns="" val="1000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174828498"/>
              </p:ext>
            </p:extLst>
          </p:nvPr>
        </p:nvGraphicFramePr>
        <p:xfrm>
          <a:off x="5924280" y="2202286"/>
          <a:ext cx="4443212" cy="3902300"/>
        </p:xfrm>
        <a:graphic>
          <a:graphicData uri="http://schemas.openxmlformats.org/drawingml/2006/table">
            <a:tbl>
              <a:tblPr firstRow="1" bandRow="1">
                <a:tableStyleId>{5C22544A-7EE6-4342-B048-85BDC9FD1C3A}</a:tableStyleId>
              </a:tblPr>
              <a:tblGrid>
                <a:gridCol w="2221606">
                  <a:extLst>
                    <a:ext uri="{9D8B030D-6E8A-4147-A177-3AD203B41FA5}">
                      <a16:colId xmlns:a16="http://schemas.microsoft.com/office/drawing/2014/main" xmlns="" val="20000"/>
                    </a:ext>
                  </a:extLst>
                </a:gridCol>
                <a:gridCol w="2221606">
                  <a:extLst>
                    <a:ext uri="{9D8B030D-6E8A-4147-A177-3AD203B41FA5}">
                      <a16:colId xmlns:a16="http://schemas.microsoft.com/office/drawing/2014/main" xmlns="" val="20001"/>
                    </a:ext>
                  </a:extLst>
                </a:gridCol>
              </a:tblGrid>
              <a:tr h="780460">
                <a:tc>
                  <a:txBody>
                    <a:bodyPr/>
                    <a:lstStyle/>
                    <a:p>
                      <a:r>
                        <a:rPr lang="en-US" u="sng" dirty="0"/>
                        <a:t>2021</a:t>
                      </a:r>
                      <a:r>
                        <a:rPr lang="en-US" dirty="0"/>
                        <a:t> Code</a:t>
                      </a:r>
                    </a:p>
                  </a:txBody>
                  <a:tcPr/>
                </a:tc>
                <a:tc>
                  <a:txBody>
                    <a:bodyPr/>
                    <a:lstStyle/>
                    <a:p>
                      <a:r>
                        <a:rPr lang="en-US" dirty="0"/>
                        <a:t>Time in Minutes</a:t>
                      </a:r>
                    </a:p>
                  </a:txBody>
                  <a:tcPr/>
                </a:tc>
                <a:extLst>
                  <a:ext uri="{0D108BD9-81ED-4DB2-BD59-A6C34878D82A}">
                    <a16:rowId xmlns:a16="http://schemas.microsoft.com/office/drawing/2014/main" xmlns="" val="10000"/>
                  </a:ext>
                </a:extLst>
              </a:tr>
              <a:tr h="780460">
                <a:tc>
                  <a:txBody>
                    <a:bodyPr/>
                    <a:lstStyle/>
                    <a:p>
                      <a:r>
                        <a:rPr lang="en-US" dirty="0"/>
                        <a:t>99202</a:t>
                      </a:r>
                    </a:p>
                  </a:txBody>
                  <a:tcPr/>
                </a:tc>
                <a:tc>
                  <a:txBody>
                    <a:bodyPr/>
                    <a:lstStyle/>
                    <a:p>
                      <a:r>
                        <a:rPr lang="en-US" dirty="0"/>
                        <a:t>15-29</a:t>
                      </a:r>
                    </a:p>
                  </a:txBody>
                  <a:tcPr/>
                </a:tc>
                <a:extLst>
                  <a:ext uri="{0D108BD9-81ED-4DB2-BD59-A6C34878D82A}">
                    <a16:rowId xmlns:a16="http://schemas.microsoft.com/office/drawing/2014/main" xmlns="" val="10001"/>
                  </a:ext>
                </a:extLst>
              </a:tr>
              <a:tr h="780460">
                <a:tc>
                  <a:txBody>
                    <a:bodyPr/>
                    <a:lstStyle/>
                    <a:p>
                      <a:r>
                        <a:rPr lang="en-US" dirty="0"/>
                        <a:t>99203</a:t>
                      </a:r>
                    </a:p>
                  </a:txBody>
                  <a:tcPr/>
                </a:tc>
                <a:tc>
                  <a:txBody>
                    <a:bodyPr/>
                    <a:lstStyle/>
                    <a:p>
                      <a:r>
                        <a:rPr lang="en-US" dirty="0"/>
                        <a:t>30-44</a:t>
                      </a:r>
                    </a:p>
                  </a:txBody>
                  <a:tcPr/>
                </a:tc>
                <a:extLst>
                  <a:ext uri="{0D108BD9-81ED-4DB2-BD59-A6C34878D82A}">
                    <a16:rowId xmlns:a16="http://schemas.microsoft.com/office/drawing/2014/main" xmlns="" val="10002"/>
                  </a:ext>
                </a:extLst>
              </a:tr>
              <a:tr h="780460">
                <a:tc>
                  <a:txBody>
                    <a:bodyPr/>
                    <a:lstStyle/>
                    <a:p>
                      <a:r>
                        <a:rPr lang="en-US" dirty="0"/>
                        <a:t>99204</a:t>
                      </a:r>
                    </a:p>
                  </a:txBody>
                  <a:tcPr/>
                </a:tc>
                <a:tc>
                  <a:txBody>
                    <a:bodyPr/>
                    <a:lstStyle/>
                    <a:p>
                      <a:r>
                        <a:rPr lang="en-US" dirty="0"/>
                        <a:t>45-59</a:t>
                      </a:r>
                    </a:p>
                  </a:txBody>
                  <a:tcPr/>
                </a:tc>
                <a:extLst>
                  <a:ext uri="{0D108BD9-81ED-4DB2-BD59-A6C34878D82A}">
                    <a16:rowId xmlns:a16="http://schemas.microsoft.com/office/drawing/2014/main" xmlns="" val="10003"/>
                  </a:ext>
                </a:extLst>
              </a:tr>
              <a:tr h="780460">
                <a:tc>
                  <a:txBody>
                    <a:bodyPr/>
                    <a:lstStyle/>
                    <a:p>
                      <a:r>
                        <a:rPr lang="en-US" dirty="0"/>
                        <a:t>99205</a:t>
                      </a:r>
                    </a:p>
                  </a:txBody>
                  <a:tcPr/>
                </a:tc>
                <a:tc>
                  <a:txBody>
                    <a:bodyPr/>
                    <a:lstStyle/>
                    <a:p>
                      <a:r>
                        <a:rPr lang="en-US" dirty="0"/>
                        <a:t>60-74</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3624846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34" y="888641"/>
            <a:ext cx="10627646" cy="682581"/>
          </a:xfrm>
        </p:spPr>
        <p:txBody>
          <a:bodyPr>
            <a:normAutofit fontScale="90000"/>
          </a:bodyPr>
          <a:lstStyle/>
          <a:p>
            <a:r>
              <a:rPr lang="en-US" dirty="0"/>
              <a:t>Time Table Comparisons Established Patients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36069178"/>
              </p:ext>
            </p:extLst>
          </p:nvPr>
        </p:nvGraphicFramePr>
        <p:xfrm>
          <a:off x="824246" y="2015545"/>
          <a:ext cx="4365940" cy="4230712"/>
        </p:xfrm>
        <a:graphic>
          <a:graphicData uri="http://schemas.openxmlformats.org/drawingml/2006/table">
            <a:tbl>
              <a:tblPr firstRow="1" bandRow="1">
                <a:tableStyleId>{5C22544A-7EE6-4342-B048-85BDC9FD1C3A}</a:tableStyleId>
              </a:tblPr>
              <a:tblGrid>
                <a:gridCol w="2182970">
                  <a:extLst>
                    <a:ext uri="{9D8B030D-6E8A-4147-A177-3AD203B41FA5}">
                      <a16:colId xmlns:a16="http://schemas.microsoft.com/office/drawing/2014/main" xmlns="" val="20000"/>
                    </a:ext>
                  </a:extLst>
                </a:gridCol>
                <a:gridCol w="2182970">
                  <a:extLst>
                    <a:ext uri="{9D8B030D-6E8A-4147-A177-3AD203B41FA5}">
                      <a16:colId xmlns:a16="http://schemas.microsoft.com/office/drawing/2014/main" xmlns="" val="20001"/>
                    </a:ext>
                  </a:extLst>
                </a:gridCol>
              </a:tblGrid>
              <a:tr h="853008">
                <a:tc>
                  <a:txBody>
                    <a:bodyPr/>
                    <a:lstStyle/>
                    <a:p>
                      <a:r>
                        <a:rPr lang="en-US" u="sng" dirty="0"/>
                        <a:t>2020</a:t>
                      </a:r>
                      <a:r>
                        <a:rPr lang="en-US" dirty="0"/>
                        <a:t> code</a:t>
                      </a:r>
                    </a:p>
                  </a:txBody>
                  <a:tcPr/>
                </a:tc>
                <a:tc>
                  <a:txBody>
                    <a:bodyPr/>
                    <a:lstStyle/>
                    <a:p>
                      <a:r>
                        <a:rPr lang="en-US" dirty="0"/>
                        <a:t>Time in minutes</a:t>
                      </a:r>
                    </a:p>
                  </a:txBody>
                  <a:tcPr/>
                </a:tc>
                <a:extLst>
                  <a:ext uri="{0D108BD9-81ED-4DB2-BD59-A6C34878D82A}">
                    <a16:rowId xmlns:a16="http://schemas.microsoft.com/office/drawing/2014/main" xmlns="" val="10000"/>
                  </a:ext>
                </a:extLst>
              </a:tr>
              <a:tr h="844426">
                <a:tc>
                  <a:txBody>
                    <a:bodyPr/>
                    <a:lstStyle/>
                    <a:p>
                      <a:r>
                        <a:rPr lang="en-US" dirty="0"/>
                        <a:t>99212</a:t>
                      </a:r>
                    </a:p>
                  </a:txBody>
                  <a:tcPr/>
                </a:tc>
                <a:tc>
                  <a:txBody>
                    <a:bodyPr/>
                    <a:lstStyle/>
                    <a:p>
                      <a:r>
                        <a:rPr lang="en-US" dirty="0"/>
                        <a:t>10 (6)</a:t>
                      </a:r>
                    </a:p>
                  </a:txBody>
                  <a:tcPr/>
                </a:tc>
                <a:extLst>
                  <a:ext uri="{0D108BD9-81ED-4DB2-BD59-A6C34878D82A}">
                    <a16:rowId xmlns:a16="http://schemas.microsoft.com/office/drawing/2014/main" xmlns="" val="10001"/>
                  </a:ext>
                </a:extLst>
              </a:tr>
              <a:tr h="844426">
                <a:tc>
                  <a:txBody>
                    <a:bodyPr/>
                    <a:lstStyle/>
                    <a:p>
                      <a:r>
                        <a:rPr lang="en-US" dirty="0"/>
                        <a:t>99213</a:t>
                      </a:r>
                    </a:p>
                  </a:txBody>
                  <a:tcPr/>
                </a:tc>
                <a:tc>
                  <a:txBody>
                    <a:bodyPr/>
                    <a:lstStyle/>
                    <a:p>
                      <a:r>
                        <a:rPr lang="en-US" dirty="0"/>
                        <a:t>15 (8)</a:t>
                      </a:r>
                    </a:p>
                  </a:txBody>
                  <a:tcPr/>
                </a:tc>
                <a:extLst>
                  <a:ext uri="{0D108BD9-81ED-4DB2-BD59-A6C34878D82A}">
                    <a16:rowId xmlns:a16="http://schemas.microsoft.com/office/drawing/2014/main" xmlns="" val="10002"/>
                  </a:ext>
                </a:extLst>
              </a:tr>
              <a:tr h="844426">
                <a:tc>
                  <a:txBody>
                    <a:bodyPr/>
                    <a:lstStyle/>
                    <a:p>
                      <a:r>
                        <a:rPr lang="en-US" dirty="0"/>
                        <a:t>99214</a:t>
                      </a:r>
                    </a:p>
                  </a:txBody>
                  <a:tcPr/>
                </a:tc>
                <a:tc>
                  <a:txBody>
                    <a:bodyPr/>
                    <a:lstStyle/>
                    <a:p>
                      <a:r>
                        <a:rPr lang="en-US" dirty="0"/>
                        <a:t>25 (13)</a:t>
                      </a:r>
                    </a:p>
                  </a:txBody>
                  <a:tcPr/>
                </a:tc>
                <a:extLst>
                  <a:ext uri="{0D108BD9-81ED-4DB2-BD59-A6C34878D82A}">
                    <a16:rowId xmlns:a16="http://schemas.microsoft.com/office/drawing/2014/main" xmlns="" val="10003"/>
                  </a:ext>
                </a:extLst>
              </a:tr>
              <a:tr h="844426">
                <a:tc>
                  <a:txBody>
                    <a:bodyPr/>
                    <a:lstStyle/>
                    <a:p>
                      <a:r>
                        <a:rPr lang="en-US" dirty="0"/>
                        <a:t>99215</a:t>
                      </a:r>
                    </a:p>
                  </a:txBody>
                  <a:tcPr/>
                </a:tc>
                <a:tc>
                  <a:txBody>
                    <a:bodyPr/>
                    <a:lstStyle/>
                    <a:p>
                      <a:r>
                        <a:rPr lang="en-US" dirty="0"/>
                        <a:t>40 (21)</a:t>
                      </a:r>
                    </a:p>
                  </a:txBody>
                  <a:tcPr/>
                </a:tc>
                <a:extLst>
                  <a:ext uri="{0D108BD9-81ED-4DB2-BD59-A6C34878D82A}">
                    <a16:rowId xmlns:a16="http://schemas.microsoft.com/office/drawing/2014/main" xmlns="" val="1000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1949828"/>
              </p:ext>
            </p:extLst>
          </p:nvPr>
        </p:nvGraphicFramePr>
        <p:xfrm>
          <a:off x="5756856" y="2015542"/>
          <a:ext cx="4417454" cy="4230715"/>
        </p:xfrm>
        <a:graphic>
          <a:graphicData uri="http://schemas.openxmlformats.org/drawingml/2006/table">
            <a:tbl>
              <a:tblPr firstRow="1" bandRow="1">
                <a:tableStyleId>{5C22544A-7EE6-4342-B048-85BDC9FD1C3A}</a:tableStyleId>
              </a:tblPr>
              <a:tblGrid>
                <a:gridCol w="2208727">
                  <a:extLst>
                    <a:ext uri="{9D8B030D-6E8A-4147-A177-3AD203B41FA5}">
                      <a16:colId xmlns:a16="http://schemas.microsoft.com/office/drawing/2014/main" xmlns="" val="20000"/>
                    </a:ext>
                  </a:extLst>
                </a:gridCol>
                <a:gridCol w="2208727">
                  <a:extLst>
                    <a:ext uri="{9D8B030D-6E8A-4147-A177-3AD203B41FA5}">
                      <a16:colId xmlns:a16="http://schemas.microsoft.com/office/drawing/2014/main" xmlns="" val="20001"/>
                    </a:ext>
                  </a:extLst>
                </a:gridCol>
              </a:tblGrid>
              <a:tr h="846143">
                <a:tc>
                  <a:txBody>
                    <a:bodyPr/>
                    <a:lstStyle/>
                    <a:p>
                      <a:r>
                        <a:rPr lang="en-US" u="sng" dirty="0"/>
                        <a:t>2021</a:t>
                      </a:r>
                      <a:r>
                        <a:rPr lang="en-US" dirty="0"/>
                        <a:t> code</a:t>
                      </a:r>
                    </a:p>
                  </a:txBody>
                  <a:tcPr/>
                </a:tc>
                <a:tc>
                  <a:txBody>
                    <a:bodyPr/>
                    <a:lstStyle/>
                    <a:p>
                      <a:r>
                        <a:rPr lang="en-US" dirty="0"/>
                        <a:t>Time</a:t>
                      </a:r>
                      <a:r>
                        <a:rPr lang="en-US" baseline="0" dirty="0"/>
                        <a:t> in minutes</a:t>
                      </a:r>
                      <a:endParaRPr lang="en-US" dirty="0"/>
                    </a:p>
                  </a:txBody>
                  <a:tcPr/>
                </a:tc>
                <a:extLst>
                  <a:ext uri="{0D108BD9-81ED-4DB2-BD59-A6C34878D82A}">
                    <a16:rowId xmlns:a16="http://schemas.microsoft.com/office/drawing/2014/main" xmlns="" val="10000"/>
                  </a:ext>
                </a:extLst>
              </a:tr>
              <a:tr h="846143">
                <a:tc>
                  <a:txBody>
                    <a:bodyPr/>
                    <a:lstStyle/>
                    <a:p>
                      <a:r>
                        <a:rPr lang="en-US" dirty="0"/>
                        <a:t>99212</a:t>
                      </a:r>
                    </a:p>
                  </a:txBody>
                  <a:tcPr/>
                </a:tc>
                <a:tc>
                  <a:txBody>
                    <a:bodyPr/>
                    <a:lstStyle/>
                    <a:p>
                      <a:r>
                        <a:rPr lang="en-US" dirty="0"/>
                        <a:t>10-19</a:t>
                      </a:r>
                    </a:p>
                  </a:txBody>
                  <a:tcPr/>
                </a:tc>
                <a:extLst>
                  <a:ext uri="{0D108BD9-81ED-4DB2-BD59-A6C34878D82A}">
                    <a16:rowId xmlns:a16="http://schemas.microsoft.com/office/drawing/2014/main" xmlns="" val="10001"/>
                  </a:ext>
                </a:extLst>
              </a:tr>
              <a:tr h="846143">
                <a:tc>
                  <a:txBody>
                    <a:bodyPr/>
                    <a:lstStyle/>
                    <a:p>
                      <a:r>
                        <a:rPr lang="en-US" dirty="0"/>
                        <a:t>99213</a:t>
                      </a:r>
                    </a:p>
                  </a:txBody>
                  <a:tcPr/>
                </a:tc>
                <a:tc>
                  <a:txBody>
                    <a:bodyPr/>
                    <a:lstStyle/>
                    <a:p>
                      <a:r>
                        <a:rPr lang="en-US" dirty="0"/>
                        <a:t>20-29</a:t>
                      </a:r>
                    </a:p>
                  </a:txBody>
                  <a:tcPr/>
                </a:tc>
                <a:extLst>
                  <a:ext uri="{0D108BD9-81ED-4DB2-BD59-A6C34878D82A}">
                    <a16:rowId xmlns:a16="http://schemas.microsoft.com/office/drawing/2014/main" xmlns="" val="10002"/>
                  </a:ext>
                </a:extLst>
              </a:tr>
              <a:tr h="846143">
                <a:tc>
                  <a:txBody>
                    <a:bodyPr/>
                    <a:lstStyle/>
                    <a:p>
                      <a:r>
                        <a:rPr lang="en-US" dirty="0"/>
                        <a:t>99214</a:t>
                      </a:r>
                    </a:p>
                  </a:txBody>
                  <a:tcPr/>
                </a:tc>
                <a:tc>
                  <a:txBody>
                    <a:bodyPr/>
                    <a:lstStyle/>
                    <a:p>
                      <a:r>
                        <a:rPr lang="en-US" dirty="0"/>
                        <a:t>30-39</a:t>
                      </a:r>
                    </a:p>
                  </a:txBody>
                  <a:tcPr/>
                </a:tc>
                <a:extLst>
                  <a:ext uri="{0D108BD9-81ED-4DB2-BD59-A6C34878D82A}">
                    <a16:rowId xmlns:a16="http://schemas.microsoft.com/office/drawing/2014/main" xmlns="" val="10003"/>
                  </a:ext>
                </a:extLst>
              </a:tr>
              <a:tr h="846143">
                <a:tc>
                  <a:txBody>
                    <a:bodyPr/>
                    <a:lstStyle/>
                    <a:p>
                      <a:r>
                        <a:rPr lang="en-US" dirty="0"/>
                        <a:t>99215</a:t>
                      </a:r>
                    </a:p>
                  </a:txBody>
                  <a:tcPr/>
                </a:tc>
                <a:tc>
                  <a:txBody>
                    <a:bodyPr/>
                    <a:lstStyle/>
                    <a:p>
                      <a:r>
                        <a:rPr lang="en-US" dirty="0"/>
                        <a:t>40-54</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584404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017431"/>
            <a:ext cx="10058400" cy="785611"/>
          </a:xfrm>
        </p:spPr>
        <p:txBody>
          <a:bodyPr/>
          <a:lstStyle/>
          <a:p>
            <a:r>
              <a:rPr lang="en-US" dirty="0"/>
              <a:t>Prolonged Service</a:t>
            </a:r>
          </a:p>
        </p:txBody>
      </p:sp>
      <p:sp>
        <p:nvSpPr>
          <p:cNvPr id="3" name="Content Placeholder 2"/>
          <p:cNvSpPr>
            <a:spLocks noGrp="1"/>
          </p:cNvSpPr>
          <p:nvPr>
            <p:ph idx="1"/>
          </p:nvPr>
        </p:nvSpPr>
        <p:spPr/>
        <p:txBody>
          <a:bodyPr>
            <a:normAutofit/>
          </a:bodyPr>
          <a:lstStyle/>
          <a:p>
            <a:r>
              <a:rPr lang="en-US" dirty="0"/>
              <a:t>Prolonged Service Face to Face codes 99354-99355 and </a:t>
            </a:r>
          </a:p>
          <a:p>
            <a:r>
              <a:rPr lang="en-US" dirty="0"/>
              <a:t>Prolonged Service Non Face to Face codes 99358-99359 </a:t>
            </a:r>
          </a:p>
          <a:p>
            <a:r>
              <a:rPr lang="en-US" dirty="0"/>
              <a:t>May NO longer be billed with CPT code 99202-99215</a:t>
            </a:r>
          </a:p>
          <a:p>
            <a:r>
              <a:rPr lang="en-US" dirty="0"/>
              <a:t>Should the provider render care longer than the code’s range for 99202-99204 and 99212-99214, the provider should select the next higher code with the appropriate time range</a:t>
            </a:r>
          </a:p>
          <a:p>
            <a:r>
              <a:rPr lang="en-US" dirty="0"/>
              <a:t>As of January 1, 2021 </a:t>
            </a:r>
            <a:r>
              <a:rPr lang="en-US" dirty="0">
                <a:solidFill>
                  <a:schemeClr val="bg2">
                    <a:lumMod val="25000"/>
                  </a:schemeClr>
                </a:solidFill>
              </a:rPr>
              <a:t>the n</a:t>
            </a:r>
            <a:r>
              <a:rPr lang="en-US" dirty="0"/>
              <a:t>ew Prolonged Service codes </a:t>
            </a:r>
            <a:r>
              <a:rPr lang="en-US" dirty="0">
                <a:solidFill>
                  <a:schemeClr val="bg2">
                    <a:lumMod val="25000"/>
                  </a:schemeClr>
                </a:solidFill>
              </a:rPr>
              <a:t>are: </a:t>
            </a:r>
            <a:r>
              <a:rPr lang="en-US" dirty="0"/>
              <a:t>99417 and </a:t>
            </a:r>
            <a:r>
              <a:rPr lang="en-US" dirty="0" smtClean="0"/>
              <a:t>G2212</a:t>
            </a:r>
            <a:endParaRPr lang="en-US" dirty="0"/>
          </a:p>
        </p:txBody>
      </p:sp>
    </p:spTree>
    <p:extLst>
      <p:ext uri="{BB962C8B-B14F-4D97-AF65-F5344CB8AC3E}">
        <p14:creationId xmlns:p14="http://schemas.microsoft.com/office/powerpoint/2010/main" val="6211259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Prolonged services Continued…</a:t>
            </a:r>
          </a:p>
        </p:txBody>
      </p:sp>
      <p:sp>
        <p:nvSpPr>
          <p:cNvPr id="3" name="Content Placeholder 2"/>
          <p:cNvSpPr>
            <a:spLocks noGrp="1"/>
          </p:cNvSpPr>
          <p:nvPr>
            <p:ph idx="1"/>
          </p:nvPr>
        </p:nvSpPr>
        <p:spPr/>
        <p:txBody>
          <a:bodyPr>
            <a:normAutofit/>
          </a:bodyPr>
          <a:lstStyle/>
          <a:p>
            <a:r>
              <a:rPr lang="en-US" dirty="0"/>
              <a:t>CMS and the AMA disagreed about the time threshold to use the new CPT prolonged services code 99417. Since outpatient codes 99202-99215 now have time ranges versus a single threshold time, 99417 is for 15 additional minutes beyond the usual time for use only with 99205 and 99215….However, when the AMA calculated when to use </a:t>
            </a:r>
            <a:r>
              <a:rPr lang="en-US" b="1" dirty="0"/>
              <a:t>99417</a:t>
            </a:r>
            <a:r>
              <a:rPr lang="en-US" dirty="0"/>
              <a:t>, they started counting at the lowest time in the range and CMS started counting at the higher time in the range. The two entities did not reach an agreement prior to 2021 publications, so a new HCPCS code </a:t>
            </a:r>
            <a:r>
              <a:rPr lang="en-US" b="1" dirty="0"/>
              <a:t>G2212</a:t>
            </a:r>
            <a:r>
              <a:rPr lang="en-US" dirty="0"/>
              <a:t> has been released for use when greater than 89 minutes are spent on an encounter for 99205 and greater than 69 minutes were spent for 99215. (to include practitioner time only, direct care and non face to face time)</a:t>
            </a:r>
          </a:p>
        </p:txBody>
      </p:sp>
    </p:spTree>
    <p:extLst>
      <p:ext uri="{BB962C8B-B14F-4D97-AF65-F5344CB8AC3E}">
        <p14:creationId xmlns:p14="http://schemas.microsoft.com/office/powerpoint/2010/main" val="28006469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0762" y="286602"/>
            <a:ext cx="10704918" cy="1516439"/>
          </a:xfrm>
        </p:spPr>
        <p:txBody>
          <a:bodyPr>
            <a:normAutofit/>
          </a:bodyPr>
          <a:lstStyle/>
          <a:p>
            <a:r>
              <a:rPr lang="en-US" dirty="0"/>
              <a:t>Prolonged Service Grid</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65524994"/>
              </p:ext>
            </p:extLst>
          </p:nvPr>
        </p:nvGraphicFramePr>
        <p:xfrm>
          <a:off x="450762" y="1803043"/>
          <a:ext cx="11269012" cy="4520484"/>
        </p:xfrm>
        <a:graphic>
          <a:graphicData uri="http://schemas.openxmlformats.org/drawingml/2006/table">
            <a:tbl>
              <a:tblPr firstRow="1" bandRow="1">
                <a:tableStyleId>{5C22544A-7EE6-4342-B048-85BDC9FD1C3A}</a:tableStyleId>
              </a:tblPr>
              <a:tblGrid>
                <a:gridCol w="2817253">
                  <a:extLst>
                    <a:ext uri="{9D8B030D-6E8A-4147-A177-3AD203B41FA5}">
                      <a16:colId xmlns:a16="http://schemas.microsoft.com/office/drawing/2014/main" xmlns="" val="20000"/>
                    </a:ext>
                  </a:extLst>
                </a:gridCol>
                <a:gridCol w="2817253">
                  <a:extLst>
                    <a:ext uri="{9D8B030D-6E8A-4147-A177-3AD203B41FA5}">
                      <a16:colId xmlns:a16="http://schemas.microsoft.com/office/drawing/2014/main" xmlns="" val="20001"/>
                    </a:ext>
                  </a:extLst>
                </a:gridCol>
                <a:gridCol w="2817253">
                  <a:extLst>
                    <a:ext uri="{9D8B030D-6E8A-4147-A177-3AD203B41FA5}">
                      <a16:colId xmlns:a16="http://schemas.microsoft.com/office/drawing/2014/main" xmlns="" val="20002"/>
                    </a:ext>
                  </a:extLst>
                </a:gridCol>
                <a:gridCol w="2817253">
                  <a:extLst>
                    <a:ext uri="{9D8B030D-6E8A-4147-A177-3AD203B41FA5}">
                      <a16:colId xmlns:a16="http://schemas.microsoft.com/office/drawing/2014/main" xmlns="" val="20003"/>
                    </a:ext>
                  </a:extLst>
                </a:gridCol>
              </a:tblGrid>
              <a:tr h="753414">
                <a:tc>
                  <a:txBody>
                    <a:bodyPr/>
                    <a:lstStyle/>
                    <a:p>
                      <a:r>
                        <a:rPr lang="en-US" sz="2400" dirty="0">
                          <a:solidFill>
                            <a:schemeClr val="bg1"/>
                          </a:solidFill>
                        </a:rPr>
                        <a:t>99205</a:t>
                      </a:r>
                    </a:p>
                  </a:txBody>
                  <a:tcPr/>
                </a:tc>
                <a:tc>
                  <a:txBody>
                    <a:bodyPr/>
                    <a:lstStyle/>
                    <a:p>
                      <a:endParaRPr lang="en-US" dirty="0"/>
                    </a:p>
                  </a:txBody>
                  <a:tcPr/>
                </a:tc>
                <a:tc>
                  <a:txBody>
                    <a:bodyPr/>
                    <a:lstStyle/>
                    <a:p>
                      <a:r>
                        <a:rPr lang="en-US" sz="2400" dirty="0">
                          <a:solidFill>
                            <a:schemeClr val="bg1"/>
                          </a:solidFill>
                        </a:rPr>
                        <a:t>99215</a:t>
                      </a:r>
                    </a:p>
                  </a:txBody>
                  <a:tcPr/>
                </a:tc>
                <a:tc>
                  <a:txBody>
                    <a:bodyPr/>
                    <a:lstStyle/>
                    <a:p>
                      <a:endParaRPr lang="en-US" dirty="0"/>
                    </a:p>
                  </a:txBody>
                  <a:tcPr/>
                </a:tc>
                <a:extLst>
                  <a:ext uri="{0D108BD9-81ED-4DB2-BD59-A6C34878D82A}">
                    <a16:rowId xmlns:a16="http://schemas.microsoft.com/office/drawing/2014/main" xmlns="" val="10000"/>
                  </a:ext>
                </a:extLst>
              </a:tr>
              <a:tr h="753414">
                <a:tc>
                  <a:txBody>
                    <a:bodyPr/>
                    <a:lstStyle/>
                    <a:p>
                      <a:r>
                        <a:rPr lang="en-US" dirty="0"/>
                        <a:t>Time</a:t>
                      </a:r>
                    </a:p>
                  </a:txBody>
                  <a:tcPr/>
                </a:tc>
                <a:tc>
                  <a:txBody>
                    <a:bodyPr/>
                    <a:lstStyle/>
                    <a:p>
                      <a:r>
                        <a:rPr lang="en-US" dirty="0"/>
                        <a:t>Codes</a:t>
                      </a:r>
                    </a:p>
                  </a:txBody>
                  <a:tcPr/>
                </a:tc>
                <a:tc>
                  <a:txBody>
                    <a:bodyPr/>
                    <a:lstStyle/>
                    <a:p>
                      <a:r>
                        <a:rPr lang="en-US" dirty="0"/>
                        <a:t>Time </a:t>
                      </a:r>
                    </a:p>
                  </a:txBody>
                  <a:tcPr/>
                </a:tc>
                <a:tc>
                  <a:txBody>
                    <a:bodyPr/>
                    <a:lstStyle/>
                    <a:p>
                      <a:r>
                        <a:rPr lang="en-US" dirty="0"/>
                        <a:t>Codes</a:t>
                      </a:r>
                    </a:p>
                  </a:txBody>
                  <a:tcPr/>
                </a:tc>
                <a:extLst>
                  <a:ext uri="{0D108BD9-81ED-4DB2-BD59-A6C34878D82A}">
                    <a16:rowId xmlns:a16="http://schemas.microsoft.com/office/drawing/2014/main" xmlns="" val="10001"/>
                  </a:ext>
                </a:extLst>
              </a:tr>
              <a:tr h="753414">
                <a:tc>
                  <a:txBody>
                    <a:bodyPr/>
                    <a:lstStyle/>
                    <a:p>
                      <a:r>
                        <a:rPr lang="en-US" dirty="0"/>
                        <a:t>Less than 75 minutes</a:t>
                      </a:r>
                    </a:p>
                  </a:txBody>
                  <a:tcPr/>
                </a:tc>
                <a:tc>
                  <a:txBody>
                    <a:bodyPr/>
                    <a:lstStyle/>
                    <a:p>
                      <a:r>
                        <a:rPr lang="en-US" dirty="0"/>
                        <a:t>Do not report</a:t>
                      </a:r>
                    </a:p>
                  </a:txBody>
                  <a:tcPr/>
                </a:tc>
                <a:tc>
                  <a:txBody>
                    <a:bodyPr/>
                    <a:lstStyle/>
                    <a:p>
                      <a:r>
                        <a:rPr lang="en-US" dirty="0"/>
                        <a:t>Less than 55 minutes</a:t>
                      </a:r>
                    </a:p>
                  </a:txBody>
                  <a:tcPr/>
                </a:tc>
                <a:tc>
                  <a:txBody>
                    <a:bodyPr/>
                    <a:lstStyle/>
                    <a:p>
                      <a:r>
                        <a:rPr lang="en-US" dirty="0"/>
                        <a:t>Do not report</a:t>
                      </a:r>
                    </a:p>
                  </a:txBody>
                  <a:tcPr/>
                </a:tc>
                <a:extLst>
                  <a:ext uri="{0D108BD9-81ED-4DB2-BD59-A6C34878D82A}">
                    <a16:rowId xmlns:a16="http://schemas.microsoft.com/office/drawing/2014/main" xmlns="" val="10002"/>
                  </a:ext>
                </a:extLst>
              </a:tr>
              <a:tr h="753414">
                <a:tc>
                  <a:txBody>
                    <a:bodyPr/>
                    <a:lstStyle/>
                    <a:p>
                      <a:r>
                        <a:rPr lang="en-US" dirty="0"/>
                        <a:t>75-89 minutes</a:t>
                      </a:r>
                    </a:p>
                  </a:txBody>
                  <a:tcPr/>
                </a:tc>
                <a:tc>
                  <a:txBody>
                    <a:bodyPr/>
                    <a:lstStyle/>
                    <a:p>
                      <a:r>
                        <a:rPr lang="en-US" dirty="0"/>
                        <a:t>99205+99417</a:t>
                      </a:r>
                    </a:p>
                  </a:txBody>
                  <a:tcPr/>
                </a:tc>
                <a:tc>
                  <a:txBody>
                    <a:bodyPr/>
                    <a:lstStyle/>
                    <a:p>
                      <a:r>
                        <a:rPr lang="en-US" dirty="0"/>
                        <a:t>55-69</a:t>
                      </a:r>
                      <a:r>
                        <a:rPr lang="en-US" baseline="0" dirty="0"/>
                        <a:t> minutes</a:t>
                      </a:r>
                      <a:endParaRPr lang="en-US" dirty="0"/>
                    </a:p>
                  </a:txBody>
                  <a:tcPr/>
                </a:tc>
                <a:tc>
                  <a:txBody>
                    <a:bodyPr/>
                    <a:lstStyle/>
                    <a:p>
                      <a:r>
                        <a:rPr lang="en-US" dirty="0"/>
                        <a:t>99215+99417</a:t>
                      </a:r>
                    </a:p>
                  </a:txBody>
                  <a:tcPr/>
                </a:tc>
                <a:extLst>
                  <a:ext uri="{0D108BD9-81ED-4DB2-BD59-A6C34878D82A}">
                    <a16:rowId xmlns:a16="http://schemas.microsoft.com/office/drawing/2014/main" xmlns="" val="10003"/>
                  </a:ext>
                </a:extLst>
              </a:tr>
              <a:tr h="753414">
                <a:tc>
                  <a:txBody>
                    <a:bodyPr/>
                    <a:lstStyle/>
                    <a:p>
                      <a:r>
                        <a:rPr lang="en-US" dirty="0"/>
                        <a:t>90-104</a:t>
                      </a:r>
                      <a:r>
                        <a:rPr lang="en-US" baseline="0" dirty="0"/>
                        <a:t> minutes</a:t>
                      </a:r>
                      <a:endParaRPr lang="en-US" dirty="0"/>
                    </a:p>
                  </a:txBody>
                  <a:tcPr/>
                </a:tc>
                <a:tc>
                  <a:txBody>
                    <a:bodyPr/>
                    <a:lstStyle/>
                    <a:p>
                      <a:r>
                        <a:rPr lang="en-US" dirty="0"/>
                        <a:t>99205+G2212</a:t>
                      </a:r>
                    </a:p>
                  </a:txBody>
                  <a:tcPr/>
                </a:tc>
                <a:tc>
                  <a:txBody>
                    <a:bodyPr/>
                    <a:lstStyle/>
                    <a:p>
                      <a:r>
                        <a:rPr lang="en-US" dirty="0"/>
                        <a:t>70-84 minutes</a:t>
                      </a:r>
                    </a:p>
                  </a:txBody>
                  <a:tcPr/>
                </a:tc>
                <a:tc>
                  <a:txBody>
                    <a:bodyPr/>
                    <a:lstStyle/>
                    <a:p>
                      <a:r>
                        <a:rPr lang="en-US" dirty="0"/>
                        <a:t>99215+G2212</a:t>
                      </a:r>
                    </a:p>
                  </a:txBody>
                  <a:tcPr/>
                </a:tc>
                <a:extLst>
                  <a:ext uri="{0D108BD9-81ED-4DB2-BD59-A6C34878D82A}">
                    <a16:rowId xmlns:a16="http://schemas.microsoft.com/office/drawing/2014/main" xmlns="" val="10004"/>
                  </a:ext>
                </a:extLst>
              </a:tr>
              <a:tr h="753414">
                <a:tc>
                  <a:txBody>
                    <a:bodyPr/>
                    <a:lstStyle/>
                    <a:p>
                      <a:r>
                        <a:rPr lang="en-US" dirty="0"/>
                        <a:t>105 and more</a:t>
                      </a:r>
                    </a:p>
                  </a:txBody>
                  <a:tcPr/>
                </a:tc>
                <a:tc>
                  <a:txBody>
                    <a:bodyPr/>
                    <a:lstStyle/>
                    <a:p>
                      <a:r>
                        <a:rPr lang="en-US" dirty="0"/>
                        <a:t>99205+G2212x2</a:t>
                      </a:r>
                      <a:endParaRPr lang="en-US" baseline="0" dirty="0"/>
                    </a:p>
                    <a:p>
                      <a:r>
                        <a:rPr lang="en-US" baseline="0" dirty="0"/>
                        <a:t>Or more for ea. 15 mins</a:t>
                      </a:r>
                    </a:p>
                  </a:txBody>
                  <a:tcPr/>
                </a:tc>
                <a:tc>
                  <a:txBody>
                    <a:bodyPr/>
                    <a:lstStyle/>
                    <a:p>
                      <a:r>
                        <a:rPr lang="en-US" dirty="0"/>
                        <a:t>85 and more</a:t>
                      </a:r>
                    </a:p>
                  </a:txBody>
                  <a:tcPr/>
                </a:tc>
                <a:tc>
                  <a:txBody>
                    <a:bodyPr/>
                    <a:lstStyle/>
                    <a:p>
                      <a:r>
                        <a:rPr lang="en-US" dirty="0"/>
                        <a:t>99215+G2212x2 </a:t>
                      </a:r>
                    </a:p>
                    <a:p>
                      <a:r>
                        <a:rPr lang="en-US" dirty="0"/>
                        <a:t>Or</a:t>
                      </a:r>
                      <a:r>
                        <a:rPr lang="en-US" baseline="0" dirty="0"/>
                        <a:t> more for ea. 15 mins</a:t>
                      </a:r>
                      <a:endParaRPr lang="en-US"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71270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39" y="551007"/>
            <a:ext cx="10747125" cy="1290672"/>
          </a:xfrm>
        </p:spPr>
        <p:txBody>
          <a:bodyPr>
            <a:normAutofit/>
          </a:bodyPr>
          <a:lstStyle/>
          <a:p>
            <a:r>
              <a:rPr lang="en-US" dirty="0"/>
              <a:t>Selecting an E/M based on Medical Decision</a:t>
            </a:r>
          </a:p>
        </p:txBody>
      </p:sp>
    </p:spTree>
    <p:extLst>
      <p:ext uri="{BB962C8B-B14F-4D97-AF65-F5344CB8AC3E}">
        <p14:creationId xmlns:p14="http://schemas.microsoft.com/office/powerpoint/2010/main" val="6469162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Billing Based On Medical Decision</a:t>
            </a:r>
          </a:p>
        </p:txBody>
      </p:sp>
      <p:sp>
        <p:nvSpPr>
          <p:cNvPr id="5" name="Content Placeholder 4"/>
          <p:cNvSpPr>
            <a:spLocks noGrp="1"/>
          </p:cNvSpPr>
          <p:nvPr>
            <p:ph idx="1"/>
          </p:nvPr>
        </p:nvSpPr>
        <p:spPr/>
        <p:txBody>
          <a:bodyPr>
            <a:normAutofit/>
          </a:bodyPr>
          <a:lstStyle/>
          <a:p>
            <a:r>
              <a:rPr lang="en-US" dirty="0"/>
              <a:t>What remains the same?</a:t>
            </a:r>
          </a:p>
          <a:p>
            <a:r>
              <a:rPr lang="en-US" dirty="0"/>
              <a:t>Medical Decision still includes the number of diagnoses and whether or not they are new problems or established problems and what follow up is required</a:t>
            </a:r>
          </a:p>
          <a:p>
            <a:r>
              <a:rPr lang="en-US" dirty="0"/>
              <a:t>Medical Decision</a:t>
            </a:r>
            <a:r>
              <a:rPr lang="en-US" dirty="0">
                <a:solidFill>
                  <a:srgbClr val="FF0000"/>
                </a:solidFill>
              </a:rPr>
              <a:t> </a:t>
            </a:r>
            <a:r>
              <a:rPr lang="en-US" dirty="0"/>
              <a:t>still addresses the amount and type of data that the provider reviews to determine the morbidity of the condition</a:t>
            </a:r>
          </a:p>
          <a:p>
            <a:r>
              <a:rPr lang="en-US" dirty="0"/>
              <a:t>Medical Decision</a:t>
            </a:r>
            <a:r>
              <a:rPr lang="en-US" dirty="0">
                <a:solidFill>
                  <a:srgbClr val="FF0000"/>
                </a:solidFill>
              </a:rPr>
              <a:t> </a:t>
            </a:r>
            <a:r>
              <a:rPr lang="en-US" dirty="0"/>
              <a:t>still uses risk as the third element in deciding what level of service is supported by the patient’s presentation and the disease management by the provider. </a:t>
            </a:r>
          </a:p>
          <a:p>
            <a:r>
              <a:rPr lang="en-US" dirty="0"/>
              <a:t>Medical Decision does not factor in to 99211. This is not a change.</a:t>
            </a:r>
          </a:p>
        </p:txBody>
      </p:sp>
    </p:spTree>
    <p:extLst>
      <p:ext uri="{BB962C8B-B14F-4D97-AF65-F5344CB8AC3E}">
        <p14:creationId xmlns:p14="http://schemas.microsoft.com/office/powerpoint/2010/main" val="42633175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245" y="286603"/>
            <a:ext cx="10756435" cy="1503559"/>
          </a:xfrm>
        </p:spPr>
        <p:txBody>
          <a:bodyPr>
            <a:normAutofit/>
          </a:bodyPr>
          <a:lstStyle/>
          <a:p>
            <a:r>
              <a:rPr lang="en-US" sz="3200" dirty="0"/>
              <a:t>What is New about Medical Decision Making?</a:t>
            </a:r>
          </a:p>
        </p:txBody>
      </p:sp>
      <p:sp>
        <p:nvSpPr>
          <p:cNvPr id="3" name="Content Placeholder 2"/>
          <p:cNvSpPr>
            <a:spLocks noGrp="1"/>
          </p:cNvSpPr>
          <p:nvPr>
            <p:ph idx="1"/>
          </p:nvPr>
        </p:nvSpPr>
        <p:spPr>
          <a:xfrm>
            <a:off x="399245" y="1957589"/>
            <a:ext cx="10756435" cy="4752304"/>
          </a:xfrm>
        </p:spPr>
        <p:txBody>
          <a:bodyPr>
            <a:normAutofit fontScale="77500" lnSpcReduction="20000"/>
          </a:bodyPr>
          <a:lstStyle/>
          <a:p>
            <a:pPr marL="0" indent="0">
              <a:buNone/>
            </a:pPr>
            <a:r>
              <a:rPr lang="en-US" sz="2900" dirty="0"/>
              <a:t>CPT clarifies the following for 2021:</a:t>
            </a:r>
          </a:p>
          <a:p>
            <a:pPr marL="0" indent="0">
              <a:buNone/>
            </a:pPr>
            <a:r>
              <a:rPr lang="en-US" sz="2900" dirty="0"/>
              <a:t>Test–what constitutes a test ordered or reviewed versus Independent Interpretation </a:t>
            </a:r>
          </a:p>
          <a:p>
            <a:pPr marL="0" indent="0">
              <a:buNone/>
            </a:pPr>
            <a:r>
              <a:rPr lang="en-US" sz="2900" dirty="0"/>
              <a:t>Who is an Independent Historian </a:t>
            </a:r>
          </a:p>
          <a:p>
            <a:pPr marL="0" indent="0">
              <a:buNone/>
            </a:pPr>
            <a:r>
              <a:rPr lang="en-US" sz="2900" dirty="0"/>
              <a:t>CMS has expanded the definition of risk, defining what is Medical Decision Making</a:t>
            </a:r>
          </a:p>
          <a:p>
            <a:pPr marL="0" indent="0">
              <a:buNone/>
            </a:pPr>
            <a:r>
              <a:rPr lang="en-US" sz="2900" dirty="0"/>
              <a:t>Medical </a:t>
            </a:r>
            <a:r>
              <a:rPr lang="en-US" sz="2900" dirty="0">
                <a:solidFill>
                  <a:schemeClr val="bg2">
                    <a:lumMod val="25000"/>
                  </a:schemeClr>
                </a:solidFill>
              </a:rPr>
              <a:t>D</a:t>
            </a:r>
            <a:r>
              <a:rPr lang="en-US" sz="2900" dirty="0"/>
              <a:t>ecision includes establishing diagnoses, assessing the status of a condition, and/or selecting a management option. MDM in the office and other outpatient services code set is defined by three elements:</a:t>
            </a:r>
          </a:p>
          <a:p>
            <a:pPr marL="0" indent="0">
              <a:buNone/>
            </a:pPr>
            <a:r>
              <a:rPr lang="en-US" sz="2900" dirty="0"/>
              <a:t> 1. The number and complexity of problem(s) that are addressed during the encounter.</a:t>
            </a:r>
          </a:p>
          <a:p>
            <a:pPr marL="0" indent="0">
              <a:buNone/>
            </a:pPr>
            <a:r>
              <a:rPr lang="en-US" sz="2900" dirty="0"/>
              <a:t> 2. The amount and/or complexity of data to be reviewed and analyzed.</a:t>
            </a:r>
          </a:p>
          <a:p>
            <a:pPr marL="0" indent="0">
              <a:buNone/>
            </a:pPr>
            <a:r>
              <a:rPr lang="en-US" sz="2900" dirty="0"/>
              <a:t> 3. The risk of complications, morbidity, and/or mortality of patient management decisions made at the visit, associated with the patient’s problem(s), the diagnostic procedure(s), treatment (s).</a:t>
            </a:r>
            <a:r>
              <a:rPr lang="en-US" dirty="0"/>
              <a:t/>
            </a:r>
            <a:br>
              <a:rPr lang="en-US" dirty="0"/>
            </a:br>
            <a:endParaRPr lang="en-US" dirty="0"/>
          </a:p>
        </p:txBody>
      </p:sp>
    </p:spTree>
    <p:extLst>
      <p:ext uri="{BB962C8B-B14F-4D97-AF65-F5344CB8AC3E}">
        <p14:creationId xmlns:p14="http://schemas.microsoft.com/office/powerpoint/2010/main" val="3839157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03" y="-602039"/>
            <a:ext cx="10730677" cy="2405081"/>
          </a:xfrm>
        </p:spPr>
        <p:txBody>
          <a:bodyPr>
            <a:normAutofit/>
          </a:bodyPr>
          <a:lstStyle/>
          <a:p>
            <a:r>
              <a:rPr lang="en-US" sz="3200" dirty="0"/>
              <a:t>Levels of Medical Decision Making</a:t>
            </a:r>
          </a:p>
        </p:txBody>
      </p:sp>
      <p:sp>
        <p:nvSpPr>
          <p:cNvPr id="3" name="Content Placeholder 2"/>
          <p:cNvSpPr>
            <a:spLocks noGrp="1"/>
          </p:cNvSpPr>
          <p:nvPr>
            <p:ph idx="1"/>
          </p:nvPr>
        </p:nvSpPr>
        <p:spPr>
          <a:xfrm>
            <a:off x="425003" y="1957588"/>
            <a:ext cx="10730677" cy="3911505"/>
          </a:xfrm>
        </p:spPr>
        <p:txBody>
          <a:bodyPr/>
          <a:lstStyle/>
          <a:p>
            <a:pPr marL="0" indent="0">
              <a:buNone/>
            </a:pPr>
            <a:r>
              <a:rPr lang="en-US" dirty="0"/>
              <a:t/>
            </a:r>
            <a:br>
              <a:rPr lang="en-US" dirty="0"/>
            </a:br>
            <a:r>
              <a:rPr lang="en-US" sz="2000" dirty="0"/>
              <a:t>The level of MDM reflected in the proposed changes is the same level of MDM currently associated with these levels of service as we know them today.</a:t>
            </a:r>
          </a:p>
          <a:p>
            <a:pPr marL="0" indent="0">
              <a:buNone/>
            </a:pPr>
            <a:r>
              <a:rPr lang="en-US" sz="2000" dirty="0"/>
              <a:t>  The providers must still meet 2 of the three broad categories:</a:t>
            </a:r>
          </a:p>
          <a:p>
            <a:pPr marL="0" indent="0">
              <a:buNone/>
            </a:pPr>
            <a:r>
              <a:rPr lang="en-US" sz="2000" dirty="0"/>
              <a:t>            The Number/complexity of problems</a:t>
            </a:r>
          </a:p>
          <a:p>
            <a:pPr marL="0" indent="0">
              <a:buNone/>
            </a:pPr>
            <a:r>
              <a:rPr lang="en-US" sz="2000" dirty="0"/>
              <a:t>            Data, collected ordered or reviewed</a:t>
            </a:r>
          </a:p>
          <a:p>
            <a:pPr marL="0" indent="0">
              <a:buNone/>
            </a:pPr>
            <a:r>
              <a:rPr lang="en-US" sz="2000" dirty="0"/>
              <a:t>            Risk Levels of Medical Decision Making</a:t>
            </a:r>
          </a:p>
          <a:p>
            <a:pPr marL="0" indent="0">
              <a:buNone/>
            </a:pPr>
            <a:r>
              <a:rPr lang="en-US" dirty="0"/>
              <a:t/>
            </a:r>
            <a:br>
              <a:rPr lang="en-US" dirty="0"/>
            </a:br>
            <a:endParaRPr lang="en-US" dirty="0"/>
          </a:p>
        </p:txBody>
      </p:sp>
    </p:spTree>
    <p:extLst>
      <p:ext uri="{BB962C8B-B14F-4D97-AF65-F5344CB8AC3E}">
        <p14:creationId xmlns:p14="http://schemas.microsoft.com/office/powerpoint/2010/main" val="11940130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61" y="86908"/>
            <a:ext cx="11269014" cy="1069596"/>
          </a:xfrm>
        </p:spPr>
        <p:txBody>
          <a:bodyPr>
            <a:normAutofit fontScale="90000"/>
          </a:bodyPr>
          <a:lstStyle/>
          <a:p>
            <a:r>
              <a:rPr lang="en-US" dirty="0"/>
              <a:t> Number and Complexity of Problems Addressed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80749910"/>
              </p:ext>
            </p:extLst>
          </p:nvPr>
        </p:nvGraphicFramePr>
        <p:xfrm>
          <a:off x="0" y="1156504"/>
          <a:ext cx="12191999" cy="5701497"/>
        </p:xfrm>
        <a:graphic>
          <a:graphicData uri="http://schemas.openxmlformats.org/drawingml/2006/table">
            <a:tbl>
              <a:tblPr firstRow="1" bandRow="1">
                <a:tableStyleId>{5C22544A-7EE6-4342-B048-85BDC9FD1C3A}</a:tableStyleId>
              </a:tblPr>
              <a:tblGrid>
                <a:gridCol w="812800">
                  <a:extLst>
                    <a:ext uri="{9D8B030D-6E8A-4147-A177-3AD203B41FA5}">
                      <a16:colId xmlns:a16="http://schemas.microsoft.com/office/drawing/2014/main" xmlns="" val="20000"/>
                    </a:ext>
                  </a:extLst>
                </a:gridCol>
                <a:gridCol w="1034472">
                  <a:extLst>
                    <a:ext uri="{9D8B030D-6E8A-4147-A177-3AD203B41FA5}">
                      <a16:colId xmlns:a16="http://schemas.microsoft.com/office/drawing/2014/main" xmlns="" val="20001"/>
                    </a:ext>
                  </a:extLst>
                </a:gridCol>
                <a:gridCol w="5269180">
                  <a:extLst>
                    <a:ext uri="{9D8B030D-6E8A-4147-A177-3AD203B41FA5}">
                      <a16:colId xmlns:a16="http://schemas.microsoft.com/office/drawing/2014/main" xmlns="" val="20002"/>
                    </a:ext>
                  </a:extLst>
                </a:gridCol>
                <a:gridCol w="5075547">
                  <a:extLst>
                    <a:ext uri="{9D8B030D-6E8A-4147-A177-3AD203B41FA5}">
                      <a16:colId xmlns:a16="http://schemas.microsoft.com/office/drawing/2014/main" xmlns="" val="20003"/>
                    </a:ext>
                  </a:extLst>
                </a:gridCol>
              </a:tblGrid>
              <a:tr h="670560">
                <a:tc>
                  <a:txBody>
                    <a:bodyPr/>
                    <a:lstStyle/>
                    <a:p>
                      <a:r>
                        <a:rPr lang="en-US" dirty="0">
                          <a:solidFill>
                            <a:schemeClr val="bg1"/>
                          </a:solidFill>
                        </a:rPr>
                        <a:t>Code</a:t>
                      </a:r>
                    </a:p>
                    <a:p>
                      <a:r>
                        <a:rPr lang="en-US" sz="1000" b="0" dirty="0">
                          <a:solidFill>
                            <a:schemeClr val="bg1"/>
                          </a:solidFill>
                        </a:rPr>
                        <a:t>New</a:t>
                      </a:r>
                    </a:p>
                    <a:p>
                      <a:r>
                        <a:rPr lang="en-US" sz="1000" b="0" dirty="0">
                          <a:solidFill>
                            <a:schemeClr val="bg1"/>
                          </a:solidFill>
                        </a:rPr>
                        <a:t>Established</a:t>
                      </a:r>
                    </a:p>
                  </a:txBody>
                  <a:tcPr/>
                </a:tc>
                <a:tc>
                  <a:txBody>
                    <a:bodyPr/>
                    <a:lstStyle/>
                    <a:p>
                      <a:r>
                        <a:rPr lang="en-US" dirty="0">
                          <a:solidFill>
                            <a:schemeClr val="bg1"/>
                          </a:solidFill>
                        </a:rPr>
                        <a:t>Level of MDM</a:t>
                      </a:r>
                    </a:p>
                  </a:txBody>
                  <a:tcPr/>
                </a:tc>
                <a:tc>
                  <a:txBody>
                    <a:bodyPr/>
                    <a:lstStyle/>
                    <a:p>
                      <a:r>
                        <a:rPr lang="en-US" dirty="0">
                          <a:solidFill>
                            <a:schemeClr val="bg1"/>
                          </a:solidFill>
                        </a:rPr>
                        <a:t>Number and Complexity of Problem</a:t>
                      </a:r>
                    </a:p>
                  </a:txBody>
                  <a:tcPr/>
                </a:tc>
                <a:tc>
                  <a:txBody>
                    <a:bodyPr/>
                    <a:lstStyle/>
                    <a:p>
                      <a:r>
                        <a:rPr lang="en-US" i="1" dirty="0">
                          <a:solidFill>
                            <a:schemeClr val="bg1"/>
                          </a:solidFill>
                        </a:rPr>
                        <a:t>Examples</a:t>
                      </a:r>
                      <a:r>
                        <a:rPr lang="en-US" dirty="0">
                          <a:solidFill>
                            <a:schemeClr val="bg1"/>
                          </a:solidFill>
                        </a:rPr>
                        <a:t> from CPT</a:t>
                      </a:r>
                    </a:p>
                  </a:txBody>
                  <a:tcPr/>
                </a:tc>
                <a:extLst>
                  <a:ext uri="{0D108BD9-81ED-4DB2-BD59-A6C34878D82A}">
                    <a16:rowId xmlns:a16="http://schemas.microsoft.com/office/drawing/2014/main" xmlns="" val="10000"/>
                  </a:ext>
                </a:extLst>
              </a:tr>
              <a:tr h="822960">
                <a:tc>
                  <a:txBody>
                    <a:bodyPr/>
                    <a:lstStyle/>
                    <a:p>
                      <a:r>
                        <a:rPr lang="en-US" sz="1600" dirty="0"/>
                        <a:t>99202</a:t>
                      </a:r>
                    </a:p>
                    <a:p>
                      <a:r>
                        <a:rPr lang="en-US" sz="1600" dirty="0"/>
                        <a:t>99212</a:t>
                      </a:r>
                    </a:p>
                  </a:txBody>
                  <a:tcPr/>
                </a:tc>
                <a:tc>
                  <a:txBody>
                    <a:bodyPr/>
                    <a:lstStyle/>
                    <a:p>
                      <a:r>
                        <a:rPr lang="en-US" sz="1600" dirty="0"/>
                        <a:t>Straight-forward</a:t>
                      </a:r>
                    </a:p>
                  </a:txBody>
                  <a:tcPr/>
                </a:tc>
                <a:tc>
                  <a:txBody>
                    <a:bodyPr/>
                    <a:lstStyle/>
                    <a:p>
                      <a:r>
                        <a:rPr lang="en-US" sz="1600" b="0" i="0" u="sng" kern="1200" dirty="0">
                          <a:solidFill>
                            <a:schemeClr val="dk1"/>
                          </a:solidFill>
                          <a:effectLst/>
                          <a:latin typeface="+mn-lt"/>
                          <a:ea typeface="+mn-ea"/>
                          <a:cs typeface="+mn-cs"/>
                        </a:rPr>
                        <a:t>Low:</a:t>
                      </a:r>
                      <a:r>
                        <a:rPr lang="en-US" sz="1600" b="0" i="0" kern="1200" dirty="0">
                          <a:solidFill>
                            <a:schemeClr val="dk1"/>
                          </a:solidFill>
                          <a:effectLst/>
                          <a:latin typeface="+mn-lt"/>
                          <a:ea typeface="+mn-ea"/>
                          <a:cs typeface="+mn-cs"/>
                        </a:rPr>
                        <a:t>      •2 or more self-limited or minor problems; </a:t>
                      </a:r>
                    </a:p>
                    <a:p>
                      <a:r>
                        <a:rPr lang="en-US" sz="1600" b="0" i="1" kern="1200" dirty="0">
                          <a:solidFill>
                            <a:schemeClr val="dk1"/>
                          </a:solidFill>
                          <a:effectLst/>
                          <a:latin typeface="+mn-lt"/>
                          <a:ea typeface="+mn-ea"/>
                          <a:cs typeface="+mn-cs"/>
                        </a:rPr>
                        <a:t>or</a:t>
                      </a:r>
                      <a:r>
                        <a:rPr lang="en-US" sz="1600" b="0" i="0" kern="1200" dirty="0">
                          <a:solidFill>
                            <a:schemeClr val="dk1"/>
                          </a:solidFill>
                          <a:effectLst/>
                          <a:latin typeface="+mn-lt"/>
                          <a:ea typeface="+mn-ea"/>
                          <a:cs typeface="+mn-cs"/>
                        </a:rPr>
                        <a:t>  •1 stable chronic illness; </a:t>
                      </a:r>
                    </a:p>
                    <a:p>
                      <a:r>
                        <a:rPr lang="en-US" sz="1600" b="0" i="1" kern="1200" dirty="0">
                          <a:solidFill>
                            <a:schemeClr val="dk1"/>
                          </a:solidFill>
                          <a:effectLst/>
                          <a:latin typeface="+mn-lt"/>
                          <a:ea typeface="+mn-ea"/>
                          <a:cs typeface="+mn-cs"/>
                        </a:rPr>
                        <a:t>or</a:t>
                      </a:r>
                      <a:r>
                        <a:rPr lang="en-US" sz="1600" b="0" i="0" kern="1200" dirty="0">
                          <a:solidFill>
                            <a:schemeClr val="dk1"/>
                          </a:solidFill>
                          <a:effectLst/>
                          <a:latin typeface="+mn-lt"/>
                          <a:ea typeface="+mn-ea"/>
                          <a:cs typeface="+mn-cs"/>
                        </a:rPr>
                        <a:t>  •1 acute, uncomplicated illness or</a:t>
                      </a:r>
                      <a:r>
                        <a:rPr lang="en-US" sz="1600" b="0" i="0" kern="1200" baseline="0" dirty="0">
                          <a:solidFill>
                            <a:schemeClr val="dk1"/>
                          </a:solidFill>
                          <a:effectLst/>
                          <a:latin typeface="+mn-lt"/>
                          <a:ea typeface="+mn-ea"/>
                          <a:cs typeface="+mn-cs"/>
                        </a:rPr>
                        <a:t> injury</a:t>
                      </a:r>
                      <a:endParaRPr lang="en-US" sz="1600" dirty="0"/>
                    </a:p>
                  </a:txBody>
                  <a:tcPr/>
                </a:tc>
                <a:tc>
                  <a:txBody>
                    <a:bodyPr/>
                    <a:lstStyle/>
                    <a:p>
                      <a:r>
                        <a:rPr lang="en-US" sz="1600" i="1" dirty="0"/>
                        <a:t>Straight</a:t>
                      </a:r>
                      <a:r>
                        <a:rPr lang="en-US" sz="1600" i="1" baseline="0" dirty="0"/>
                        <a:t> forward illness: Plantar fasciitis, discussed treatment options including modifying footwear.</a:t>
                      </a:r>
                      <a:endParaRPr lang="en-US" sz="1600" i="1" dirty="0"/>
                    </a:p>
                  </a:txBody>
                  <a:tcPr/>
                </a:tc>
                <a:extLst>
                  <a:ext uri="{0D108BD9-81ED-4DB2-BD59-A6C34878D82A}">
                    <a16:rowId xmlns:a16="http://schemas.microsoft.com/office/drawing/2014/main" xmlns="" val="10001"/>
                  </a:ext>
                </a:extLst>
              </a:tr>
              <a:tr h="1066800">
                <a:tc>
                  <a:txBody>
                    <a:bodyPr/>
                    <a:lstStyle/>
                    <a:p>
                      <a:r>
                        <a:rPr lang="en-US" sz="1600" dirty="0"/>
                        <a:t>99203</a:t>
                      </a:r>
                    </a:p>
                    <a:p>
                      <a:r>
                        <a:rPr lang="en-US" sz="1600" dirty="0"/>
                        <a:t>99213</a:t>
                      </a:r>
                    </a:p>
                  </a:txBody>
                  <a:tcPr/>
                </a:tc>
                <a:tc>
                  <a:txBody>
                    <a:bodyPr/>
                    <a:lstStyle/>
                    <a:p>
                      <a:r>
                        <a:rPr lang="en-US" sz="1600" dirty="0"/>
                        <a:t>Low</a:t>
                      </a:r>
                    </a:p>
                  </a:txBody>
                  <a:tcPr/>
                </a:tc>
                <a:tc>
                  <a:txBody>
                    <a:bodyPr/>
                    <a:lstStyle/>
                    <a:p>
                      <a:r>
                        <a:rPr lang="en-US" sz="1600" b="0" i="0" u="sng" kern="1200" dirty="0">
                          <a:solidFill>
                            <a:schemeClr val="dk1"/>
                          </a:solidFill>
                          <a:effectLst/>
                          <a:latin typeface="+mn-lt"/>
                          <a:ea typeface="+mn-ea"/>
                          <a:cs typeface="+mn-cs"/>
                        </a:rPr>
                        <a:t>Low:</a:t>
                      </a:r>
                      <a:r>
                        <a:rPr lang="en-US" sz="1600" b="0" i="0" kern="1200" dirty="0">
                          <a:solidFill>
                            <a:schemeClr val="dk1"/>
                          </a:solidFill>
                          <a:effectLst/>
                          <a:latin typeface="+mn-lt"/>
                          <a:ea typeface="+mn-ea"/>
                          <a:cs typeface="+mn-cs"/>
                        </a:rPr>
                        <a:t>      •2 or more self-limited or minor problems;</a:t>
                      </a:r>
                      <a:endParaRPr lang="en-US" sz="1600" b="0" i="1" kern="1200" dirty="0">
                        <a:solidFill>
                          <a:schemeClr val="dk1"/>
                        </a:solidFill>
                        <a:effectLst/>
                        <a:latin typeface="+mn-lt"/>
                        <a:ea typeface="+mn-ea"/>
                        <a:cs typeface="+mn-cs"/>
                      </a:endParaRPr>
                    </a:p>
                    <a:p>
                      <a:r>
                        <a:rPr lang="en-US" sz="1600" b="0" i="1" kern="1200" dirty="0">
                          <a:solidFill>
                            <a:schemeClr val="dk1"/>
                          </a:solidFill>
                          <a:effectLst/>
                          <a:latin typeface="+mn-lt"/>
                          <a:ea typeface="+mn-ea"/>
                          <a:cs typeface="+mn-cs"/>
                        </a:rPr>
                        <a:t>or   </a:t>
                      </a:r>
                      <a:r>
                        <a:rPr lang="en-US" sz="1600" b="0" i="0" kern="1200" dirty="0">
                          <a:solidFill>
                            <a:schemeClr val="dk1"/>
                          </a:solidFill>
                          <a:effectLst/>
                          <a:latin typeface="+mn-lt"/>
                          <a:ea typeface="+mn-ea"/>
                          <a:cs typeface="+mn-cs"/>
                        </a:rPr>
                        <a:t>•1 stable chronic illness;</a:t>
                      </a:r>
                    </a:p>
                    <a:p>
                      <a:r>
                        <a:rPr lang="en-US" sz="1600" b="0" i="1" kern="1200" dirty="0">
                          <a:solidFill>
                            <a:schemeClr val="dk1"/>
                          </a:solidFill>
                          <a:effectLst/>
                          <a:latin typeface="+mn-lt"/>
                          <a:ea typeface="+mn-ea"/>
                          <a:cs typeface="+mn-cs"/>
                        </a:rPr>
                        <a:t>or   </a:t>
                      </a:r>
                      <a:r>
                        <a:rPr lang="en-US" sz="1600" b="0" i="0" kern="1200" dirty="0">
                          <a:solidFill>
                            <a:schemeClr val="dk1"/>
                          </a:solidFill>
                          <a:effectLst/>
                          <a:latin typeface="+mn-lt"/>
                          <a:ea typeface="+mn-ea"/>
                          <a:cs typeface="+mn-cs"/>
                        </a:rPr>
                        <a:t>•1 acute, uncomplicated illness or injury</a:t>
                      </a:r>
                      <a:endParaRPr lang="en-US" sz="1600" dirty="0"/>
                    </a:p>
                  </a:txBody>
                  <a:tcPr/>
                </a:tc>
                <a:tc>
                  <a:txBody>
                    <a:bodyPr/>
                    <a:lstStyle/>
                    <a:p>
                      <a:r>
                        <a:rPr lang="en-US" sz="1600" b="0" i="1" kern="1200" dirty="0">
                          <a:solidFill>
                            <a:schemeClr val="dk1"/>
                          </a:solidFill>
                          <a:effectLst/>
                          <a:latin typeface="+mn-lt"/>
                          <a:ea typeface="+mn-ea"/>
                          <a:cs typeface="+mn-cs"/>
                        </a:rPr>
                        <a:t>Stable chronic illness:</a:t>
                      </a:r>
                      <a:r>
                        <a:rPr lang="en-US" sz="1600" b="0" i="0" kern="1200" dirty="0">
                          <a:solidFill>
                            <a:schemeClr val="dk1"/>
                          </a:solidFill>
                          <a:effectLst/>
                          <a:latin typeface="+mn-lt"/>
                          <a:ea typeface="+mn-ea"/>
                          <a:cs typeface="+mn-cs"/>
                        </a:rPr>
                        <a:t> Well-controlled hypertension, non-insulin dependent diabetes, cataract, or benign prostatic hyperplasia; </a:t>
                      </a:r>
                      <a:r>
                        <a:rPr lang="en-US" sz="1600" b="0" i="0" kern="1200" baseline="0" dirty="0">
                          <a:solidFill>
                            <a:schemeClr val="dk1"/>
                          </a:solidFill>
                          <a:effectLst/>
                          <a:latin typeface="+mn-lt"/>
                          <a:ea typeface="+mn-ea"/>
                          <a:cs typeface="+mn-cs"/>
                        </a:rPr>
                        <a:t>   </a:t>
                      </a:r>
                      <a:r>
                        <a:rPr lang="en-US" sz="1600" b="0" i="1" kern="1200" dirty="0">
                          <a:solidFill>
                            <a:schemeClr val="dk1"/>
                          </a:solidFill>
                          <a:effectLst/>
                          <a:latin typeface="+mn-lt"/>
                          <a:ea typeface="+mn-ea"/>
                          <a:cs typeface="+mn-cs"/>
                        </a:rPr>
                        <a:t>Acute uncomplicated Illness or injury:</a:t>
                      </a:r>
                      <a:r>
                        <a:rPr lang="en-US" sz="1600" b="0" i="0" kern="1200" dirty="0">
                          <a:solidFill>
                            <a:schemeClr val="dk1"/>
                          </a:solidFill>
                          <a:effectLst/>
                          <a:latin typeface="+mn-lt"/>
                          <a:ea typeface="+mn-ea"/>
                          <a:cs typeface="+mn-cs"/>
                        </a:rPr>
                        <a:t> Cystitis, allergic rhinitis, simple sprain</a:t>
                      </a:r>
                      <a:endParaRPr lang="en-US" sz="1600" dirty="0"/>
                    </a:p>
                  </a:txBody>
                  <a:tcPr/>
                </a:tc>
                <a:extLst>
                  <a:ext uri="{0D108BD9-81ED-4DB2-BD59-A6C34878D82A}">
                    <a16:rowId xmlns:a16="http://schemas.microsoft.com/office/drawing/2014/main" xmlns="" val="10002"/>
                  </a:ext>
                </a:extLst>
              </a:tr>
              <a:tr h="1554480">
                <a:tc>
                  <a:txBody>
                    <a:bodyPr/>
                    <a:lstStyle/>
                    <a:p>
                      <a:r>
                        <a:rPr lang="en-US" sz="1600" dirty="0"/>
                        <a:t>99204</a:t>
                      </a:r>
                    </a:p>
                    <a:p>
                      <a:r>
                        <a:rPr lang="en-US" sz="1600" dirty="0"/>
                        <a:t>99214</a:t>
                      </a:r>
                    </a:p>
                  </a:txBody>
                  <a:tcPr/>
                </a:tc>
                <a:tc>
                  <a:txBody>
                    <a:bodyPr/>
                    <a:lstStyle/>
                    <a:p>
                      <a:r>
                        <a:rPr lang="en-US" sz="1600" dirty="0"/>
                        <a:t>Moderate</a:t>
                      </a:r>
                    </a:p>
                  </a:txBody>
                  <a:tcPr/>
                </a:tc>
                <a:tc>
                  <a:txBody>
                    <a:bodyPr/>
                    <a:lstStyle/>
                    <a:p>
                      <a:r>
                        <a:rPr lang="en-US" sz="1600" b="0" i="0" u="sng" kern="1200" dirty="0">
                          <a:solidFill>
                            <a:schemeClr val="dk1"/>
                          </a:solidFill>
                          <a:effectLst/>
                          <a:latin typeface="+mn-lt"/>
                          <a:ea typeface="+mn-ea"/>
                          <a:cs typeface="+mn-cs"/>
                        </a:rPr>
                        <a:t>Moderate:</a:t>
                      </a:r>
                      <a:r>
                        <a:rPr lang="en-US" sz="1600" b="0" i="0" u="none" kern="1200" dirty="0">
                          <a:solidFill>
                            <a:schemeClr val="dk1"/>
                          </a:solidFill>
                          <a:effectLst/>
                          <a:latin typeface="+mn-lt"/>
                          <a:ea typeface="+mn-ea"/>
                          <a:cs typeface="+mn-cs"/>
                        </a:rPr>
                        <a:t>    </a:t>
                      </a:r>
                      <a:r>
                        <a:rPr lang="en-US" sz="1600" b="0" i="0" kern="1200" dirty="0">
                          <a:solidFill>
                            <a:schemeClr val="dk1"/>
                          </a:solidFill>
                          <a:effectLst/>
                          <a:latin typeface="+mn-lt"/>
                          <a:ea typeface="+mn-ea"/>
                          <a:cs typeface="+mn-cs"/>
                        </a:rPr>
                        <a:t>•1 or more chronic illnesses with exacerbation, progression, or side effects of treatment; </a:t>
                      </a:r>
                    </a:p>
                    <a:p>
                      <a:r>
                        <a:rPr lang="en-US" sz="1600" b="0" i="1" kern="1200" dirty="0">
                          <a:solidFill>
                            <a:schemeClr val="dk1"/>
                          </a:solidFill>
                          <a:effectLst/>
                          <a:latin typeface="+mn-lt"/>
                          <a:ea typeface="+mn-ea"/>
                          <a:cs typeface="+mn-cs"/>
                        </a:rPr>
                        <a:t>or</a:t>
                      </a:r>
                      <a:r>
                        <a:rPr lang="en-US" sz="1600" b="0" i="0" kern="1200" dirty="0">
                          <a:solidFill>
                            <a:schemeClr val="dk1"/>
                          </a:solidFill>
                          <a:effectLst/>
                          <a:latin typeface="+mn-lt"/>
                          <a:ea typeface="+mn-ea"/>
                          <a:cs typeface="+mn-cs"/>
                        </a:rPr>
                        <a:t> •2 or more stable chronic illnesses;</a:t>
                      </a:r>
                    </a:p>
                    <a:p>
                      <a:r>
                        <a:rPr lang="en-US" sz="1600" b="0" i="1" kern="1200" dirty="0">
                          <a:solidFill>
                            <a:schemeClr val="dk1"/>
                          </a:solidFill>
                          <a:effectLst/>
                          <a:latin typeface="+mn-lt"/>
                          <a:ea typeface="+mn-ea"/>
                          <a:cs typeface="+mn-cs"/>
                        </a:rPr>
                        <a:t>or</a:t>
                      </a:r>
                      <a:r>
                        <a:rPr lang="en-US" sz="1600" b="0" i="0" kern="1200" dirty="0">
                          <a:solidFill>
                            <a:schemeClr val="dk1"/>
                          </a:solidFill>
                          <a:effectLst/>
                          <a:latin typeface="+mn-lt"/>
                          <a:ea typeface="+mn-ea"/>
                          <a:cs typeface="+mn-cs"/>
                        </a:rPr>
                        <a:t> •1 undiagnosed new problem with uncertain prognosis; </a:t>
                      </a:r>
                      <a:r>
                        <a:rPr lang="en-US" sz="1600" b="0" i="1" kern="1200" dirty="0">
                          <a:solidFill>
                            <a:schemeClr val="dk1"/>
                          </a:solidFill>
                          <a:effectLst/>
                          <a:latin typeface="+mn-lt"/>
                          <a:ea typeface="+mn-ea"/>
                          <a:cs typeface="+mn-cs"/>
                        </a:rPr>
                        <a:t>or</a:t>
                      </a:r>
                      <a:r>
                        <a:rPr lang="en-US" sz="1600" b="0" i="0" kern="1200" dirty="0">
                          <a:solidFill>
                            <a:schemeClr val="dk1"/>
                          </a:solidFill>
                          <a:effectLst/>
                          <a:latin typeface="+mn-lt"/>
                          <a:ea typeface="+mn-ea"/>
                          <a:cs typeface="+mn-cs"/>
                        </a:rPr>
                        <a:t> •1 acute illness with systemic symptoms;</a:t>
                      </a:r>
                    </a:p>
                    <a:p>
                      <a:r>
                        <a:rPr lang="en-US" sz="1600" b="0" i="1" kern="1200" dirty="0">
                          <a:solidFill>
                            <a:schemeClr val="dk1"/>
                          </a:solidFill>
                          <a:effectLst/>
                          <a:latin typeface="+mn-lt"/>
                          <a:ea typeface="+mn-ea"/>
                          <a:cs typeface="+mn-cs"/>
                        </a:rPr>
                        <a:t>or </a:t>
                      </a:r>
                      <a:r>
                        <a:rPr lang="en-US" sz="1600" b="0" i="0" kern="1200" dirty="0">
                          <a:solidFill>
                            <a:schemeClr val="dk1"/>
                          </a:solidFill>
                          <a:effectLst/>
                          <a:latin typeface="+mn-lt"/>
                          <a:ea typeface="+mn-ea"/>
                          <a:cs typeface="+mn-cs"/>
                        </a:rPr>
                        <a:t>•1 acute complicated injury</a:t>
                      </a:r>
                      <a:endParaRPr lang="en-US" sz="1600" dirty="0"/>
                    </a:p>
                  </a:txBody>
                  <a:tcPr/>
                </a:tc>
                <a:tc>
                  <a:txBody>
                    <a:bodyPr/>
                    <a:lstStyle/>
                    <a:p>
                      <a:r>
                        <a:rPr lang="en-US" sz="1600" b="0" i="1" kern="1200" dirty="0">
                          <a:solidFill>
                            <a:schemeClr val="dk1"/>
                          </a:solidFill>
                          <a:effectLst/>
                          <a:latin typeface="+mn-lt"/>
                          <a:ea typeface="+mn-ea"/>
                          <a:cs typeface="+mn-cs"/>
                        </a:rPr>
                        <a:t>Chronic illness with exacerbation: </a:t>
                      </a:r>
                      <a:r>
                        <a:rPr lang="en-US" sz="1600" b="0" i="0" kern="1200" dirty="0">
                          <a:solidFill>
                            <a:schemeClr val="dk1"/>
                          </a:solidFill>
                          <a:effectLst/>
                          <a:latin typeface="+mn-lt"/>
                          <a:ea typeface="+mn-ea"/>
                          <a:cs typeface="+mn-cs"/>
                        </a:rPr>
                        <a:t>asthma exacerbation;</a:t>
                      </a:r>
                    </a:p>
                    <a:p>
                      <a:r>
                        <a:rPr lang="en-US" sz="1600" b="0" i="1" kern="1200" dirty="0">
                          <a:solidFill>
                            <a:schemeClr val="dk1"/>
                          </a:solidFill>
                          <a:effectLst/>
                          <a:latin typeface="+mn-lt"/>
                          <a:ea typeface="+mn-ea"/>
                          <a:cs typeface="+mn-cs"/>
                        </a:rPr>
                        <a:t>Undiagnosed new problem: </a:t>
                      </a:r>
                      <a:r>
                        <a:rPr lang="en-US" sz="1600" b="0" i="0" kern="1200" dirty="0">
                          <a:solidFill>
                            <a:schemeClr val="dk1"/>
                          </a:solidFill>
                          <a:effectLst/>
                          <a:latin typeface="+mn-lt"/>
                          <a:ea typeface="+mn-ea"/>
                          <a:cs typeface="+mn-cs"/>
                        </a:rPr>
                        <a:t>breast lump;</a:t>
                      </a:r>
                    </a:p>
                    <a:p>
                      <a:r>
                        <a:rPr lang="en-US" sz="1600" b="0" i="1" kern="1200" dirty="0">
                          <a:solidFill>
                            <a:schemeClr val="dk1"/>
                          </a:solidFill>
                          <a:effectLst/>
                          <a:latin typeface="+mn-lt"/>
                          <a:ea typeface="+mn-ea"/>
                          <a:cs typeface="+mn-cs"/>
                        </a:rPr>
                        <a:t>Acute illness with systemic symptoms: </a:t>
                      </a:r>
                      <a:r>
                        <a:rPr lang="en-US" sz="1600" b="0" i="0" kern="1200" dirty="0">
                          <a:solidFill>
                            <a:schemeClr val="dk1"/>
                          </a:solidFill>
                          <a:effectLst/>
                          <a:latin typeface="+mn-lt"/>
                          <a:ea typeface="+mn-ea"/>
                          <a:cs typeface="+mn-cs"/>
                        </a:rPr>
                        <a:t>pyelonephritis, pneumonitis, or colitis;</a:t>
                      </a:r>
                    </a:p>
                    <a:p>
                      <a:r>
                        <a:rPr lang="en-US" sz="1600" b="0" i="1" kern="1200" dirty="0">
                          <a:solidFill>
                            <a:schemeClr val="dk1"/>
                          </a:solidFill>
                          <a:effectLst/>
                          <a:latin typeface="+mn-lt"/>
                          <a:ea typeface="+mn-ea"/>
                          <a:cs typeface="+mn-cs"/>
                        </a:rPr>
                        <a:t>Acute complicated injury</a:t>
                      </a:r>
                      <a:r>
                        <a:rPr lang="en-US" sz="1600" b="0" i="0" kern="1200" dirty="0">
                          <a:solidFill>
                            <a:schemeClr val="dk1"/>
                          </a:solidFill>
                          <a:effectLst/>
                          <a:latin typeface="+mn-lt"/>
                          <a:ea typeface="+mn-ea"/>
                          <a:cs typeface="+mn-cs"/>
                        </a:rPr>
                        <a:t>: head injury with brief loss of consciousness</a:t>
                      </a:r>
                      <a:endParaRPr lang="en-US" sz="1600" dirty="0"/>
                    </a:p>
                  </a:txBody>
                  <a:tcPr/>
                </a:tc>
                <a:extLst>
                  <a:ext uri="{0D108BD9-81ED-4DB2-BD59-A6C34878D82A}">
                    <a16:rowId xmlns:a16="http://schemas.microsoft.com/office/drawing/2014/main" xmlns="" val="10003"/>
                  </a:ext>
                </a:extLst>
              </a:tr>
              <a:tr h="1586697">
                <a:tc>
                  <a:txBody>
                    <a:bodyPr/>
                    <a:lstStyle/>
                    <a:p>
                      <a:r>
                        <a:rPr lang="en-US" sz="1600" dirty="0"/>
                        <a:t>99205</a:t>
                      </a:r>
                    </a:p>
                    <a:p>
                      <a:r>
                        <a:rPr lang="en-US" sz="1600" dirty="0"/>
                        <a:t>99215</a:t>
                      </a:r>
                    </a:p>
                  </a:txBody>
                  <a:tcPr/>
                </a:tc>
                <a:tc>
                  <a:txBody>
                    <a:bodyPr/>
                    <a:lstStyle/>
                    <a:p>
                      <a:pPr marL="0" algn="l" defTabSz="914400" rtl="0" eaLnBrk="1" latinLnBrk="0" hangingPunct="1"/>
                      <a:r>
                        <a:rPr lang="en-US" sz="1600" b="0" i="0" kern="1200" dirty="0">
                          <a:solidFill>
                            <a:schemeClr val="dk1"/>
                          </a:solidFill>
                          <a:effectLst/>
                          <a:latin typeface="+mn-lt"/>
                          <a:ea typeface="+mn-ea"/>
                          <a:cs typeface="+mn-cs"/>
                        </a:rPr>
                        <a:t>High</a:t>
                      </a:r>
                    </a:p>
                  </a:txBody>
                  <a:tcPr/>
                </a:tc>
                <a:tc>
                  <a:txBody>
                    <a:bodyPr/>
                    <a:lstStyle/>
                    <a:p>
                      <a:pPr marL="0" algn="l" defTabSz="914400" rtl="0" eaLnBrk="1" latinLnBrk="0" hangingPunct="1"/>
                      <a:r>
                        <a:rPr lang="en-US" sz="1600" b="0" i="0" u="sng" kern="1200" dirty="0">
                          <a:solidFill>
                            <a:schemeClr val="dk1"/>
                          </a:solidFill>
                          <a:effectLst/>
                          <a:latin typeface="+mn-lt"/>
                          <a:ea typeface="+mn-ea"/>
                          <a:cs typeface="+mn-cs"/>
                        </a:rPr>
                        <a:t>High:</a:t>
                      </a:r>
                      <a:r>
                        <a:rPr lang="en-US" sz="1600" b="0" i="0" u="none" kern="1200" dirty="0">
                          <a:solidFill>
                            <a:schemeClr val="dk1"/>
                          </a:solidFill>
                          <a:effectLst/>
                          <a:latin typeface="+mn-lt"/>
                          <a:ea typeface="+mn-ea"/>
                          <a:cs typeface="+mn-cs"/>
                        </a:rPr>
                        <a:t>   </a:t>
                      </a:r>
                      <a:r>
                        <a:rPr lang="en-US" sz="1600" b="0" i="0" kern="1200" dirty="0">
                          <a:solidFill>
                            <a:schemeClr val="dk1"/>
                          </a:solidFill>
                          <a:effectLst/>
                          <a:latin typeface="+mn-lt"/>
                          <a:ea typeface="+mn-ea"/>
                          <a:cs typeface="+mn-cs"/>
                        </a:rPr>
                        <a:t>•1 or more chronic illnesses with severe exacerbation, progression, or side effects of treatment;</a:t>
                      </a:r>
                    </a:p>
                    <a:p>
                      <a:pPr marL="0" algn="l" defTabSz="914400" rtl="0" eaLnBrk="1" latinLnBrk="0" hangingPunct="1"/>
                      <a:r>
                        <a:rPr lang="en-US" sz="1600" b="0" i="1" kern="1200" dirty="0">
                          <a:solidFill>
                            <a:schemeClr val="dk1"/>
                          </a:solidFill>
                          <a:effectLst/>
                          <a:latin typeface="+mn-lt"/>
                          <a:ea typeface="+mn-ea"/>
                          <a:cs typeface="+mn-cs"/>
                        </a:rPr>
                        <a:t>or</a:t>
                      </a:r>
                      <a:r>
                        <a:rPr lang="en-US" sz="1600" b="0" i="0" kern="1200" dirty="0">
                          <a:solidFill>
                            <a:schemeClr val="dk1"/>
                          </a:solidFill>
                          <a:effectLst/>
                          <a:latin typeface="+mn-lt"/>
                          <a:ea typeface="+mn-ea"/>
                          <a:cs typeface="+mn-cs"/>
                        </a:rPr>
                        <a:t> •1 acute or chronic illness or injury that poses a threat to life or bodily function</a:t>
                      </a:r>
                    </a:p>
                  </a:txBody>
                  <a:tcPr/>
                </a:tc>
                <a:tc>
                  <a:txBody>
                    <a:bodyPr/>
                    <a:lstStyle/>
                    <a:p>
                      <a:pPr rtl="0"/>
                      <a:r>
                        <a:rPr lang="en-US" sz="1600" i="1" kern="1200" dirty="0">
                          <a:solidFill>
                            <a:schemeClr val="dk1"/>
                          </a:solidFill>
                          <a:effectLst/>
                          <a:latin typeface="+mn-lt"/>
                          <a:ea typeface="+mn-ea"/>
                          <a:cs typeface="+mn-cs"/>
                        </a:rPr>
                        <a:t>Chronic illness with severe exacerbation: </a:t>
                      </a:r>
                      <a:r>
                        <a:rPr lang="en-US" sz="1600" kern="1200" dirty="0">
                          <a:solidFill>
                            <a:schemeClr val="dk1"/>
                          </a:solidFill>
                          <a:effectLst/>
                          <a:latin typeface="+mn-lt"/>
                          <a:ea typeface="+mn-ea"/>
                          <a:cs typeface="+mn-cs"/>
                        </a:rPr>
                        <a:t>COPD exacerbation </a:t>
                      </a:r>
                      <a:r>
                        <a:rPr lang="en-US" sz="1600" i="1" kern="1200" dirty="0">
                          <a:solidFill>
                            <a:schemeClr val="dk1"/>
                          </a:solidFill>
                          <a:effectLst/>
                          <a:latin typeface="+mn-lt"/>
                          <a:ea typeface="+mn-ea"/>
                          <a:cs typeface="+mn-cs"/>
                        </a:rPr>
                        <a:t>  Poses a threat to life: </a:t>
                      </a:r>
                      <a:r>
                        <a:rPr lang="en-US" sz="1600" kern="1200" dirty="0">
                          <a:solidFill>
                            <a:schemeClr val="dk1"/>
                          </a:solidFill>
                          <a:effectLst/>
                          <a:latin typeface="+mn-lt"/>
                          <a:ea typeface="+mn-ea"/>
                          <a:cs typeface="+mn-cs"/>
                        </a:rPr>
                        <a:t>acute myocardial infarction, pulmonary embolus, severe respiratory distress, rheumatoid arthritis, psychiatric illness with potential threat to self or others, peritonitis, acute renal failure, an abrupt change in neurological status</a:t>
                      </a:r>
                      <a:endParaRPr lang="en-US"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21997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6518" y="811368"/>
            <a:ext cx="10679162" cy="837127"/>
          </a:xfrm>
        </p:spPr>
        <p:txBody>
          <a:bodyPr>
            <a:noAutofit/>
          </a:bodyPr>
          <a:lstStyle/>
          <a:p>
            <a:r>
              <a:rPr lang="en-US" sz="3200" dirty="0"/>
              <a:t>Why Change?</a:t>
            </a:r>
          </a:p>
        </p:txBody>
      </p:sp>
      <p:sp>
        <p:nvSpPr>
          <p:cNvPr id="3" name="Content Placeholder 2"/>
          <p:cNvSpPr>
            <a:spLocks noGrp="1"/>
          </p:cNvSpPr>
          <p:nvPr>
            <p:ph idx="1"/>
          </p:nvPr>
        </p:nvSpPr>
        <p:spPr>
          <a:xfrm>
            <a:off x="476518" y="1918951"/>
            <a:ext cx="11307651" cy="4404575"/>
          </a:xfrm>
        </p:spPr>
        <p:txBody>
          <a:bodyPr>
            <a:noAutofit/>
          </a:bodyPr>
          <a:lstStyle/>
          <a:p>
            <a:r>
              <a:rPr lang="en-US" sz="2400" i="1" dirty="0"/>
              <a:t>Clinicians have long objected to the bullet counting and systems listing required for high-level E/M services. Sometimes, missing only family history for an 85-year-old patient would cause the visit to be coded at a low level, no matter how complex the patient was. With the addition of electronic health records, everyone agreed that there was often unnecessary and repetitive information in the record, and at times the information was contradictory or unbelievable. Many clinicians thought that complexity should guide code selection. In 2021, they will get their wish. Codes 99202—99215 may be selected based on time or medical decision making.</a:t>
            </a:r>
          </a:p>
        </p:txBody>
      </p:sp>
    </p:spTree>
    <p:extLst>
      <p:ext uri="{BB962C8B-B14F-4D97-AF65-F5344CB8AC3E}">
        <p14:creationId xmlns:p14="http://schemas.microsoft.com/office/powerpoint/2010/main" val="33968692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672" y="1107582"/>
            <a:ext cx="10164007" cy="656823"/>
          </a:xfrm>
        </p:spPr>
        <p:txBody>
          <a:bodyPr>
            <a:normAutofit fontScale="90000"/>
          </a:bodyPr>
          <a:lstStyle/>
          <a:p>
            <a:r>
              <a:rPr lang="en-US" dirty="0"/>
              <a:t>Reminders about Problem List(s)</a:t>
            </a:r>
          </a:p>
        </p:txBody>
      </p:sp>
      <p:sp>
        <p:nvSpPr>
          <p:cNvPr id="3" name="Content Placeholder 2"/>
          <p:cNvSpPr>
            <a:spLocks noGrp="1"/>
          </p:cNvSpPr>
          <p:nvPr>
            <p:ph idx="1"/>
          </p:nvPr>
        </p:nvSpPr>
        <p:spPr/>
        <p:txBody>
          <a:bodyPr>
            <a:normAutofit/>
          </a:bodyPr>
          <a:lstStyle/>
          <a:p>
            <a:pPr marL="0" indent="0">
              <a:buNone/>
            </a:pPr>
            <a:r>
              <a:rPr lang="en-US" sz="2000" dirty="0"/>
              <a:t>Multiple problems whether new or known that are addressed at the encounter will affect the Level of Medical Decision Making</a:t>
            </a:r>
          </a:p>
          <a:p>
            <a:pPr marL="0" indent="0">
              <a:buNone/>
            </a:pPr>
            <a:r>
              <a:rPr lang="en-US" sz="2000" dirty="0"/>
              <a:t>Signs and Symptoms of a disease process may not contribute to the level of MDM</a:t>
            </a:r>
          </a:p>
          <a:p>
            <a:pPr marL="0" indent="0">
              <a:buNone/>
            </a:pPr>
            <a:r>
              <a:rPr lang="en-US" sz="2000" dirty="0"/>
              <a:t>A long problem list may not increase the level of MDM</a:t>
            </a:r>
          </a:p>
          <a:p>
            <a:pPr marL="0" indent="0">
              <a:buNone/>
            </a:pPr>
            <a:r>
              <a:rPr lang="en-US" sz="2000" dirty="0"/>
              <a:t>Comorbidities or underlying diseases may increase complexity if they increase the amount or complexity of data to be reviewed.</a:t>
            </a:r>
          </a:p>
          <a:p>
            <a:pPr marL="0" indent="0">
              <a:buNone/>
            </a:pPr>
            <a:r>
              <a:rPr lang="en-US" sz="2000" dirty="0"/>
              <a:t>Per CPT: If the clinician is either treating the condition or, the condition requires that the clinician review or order additional tests or notes, or if the comorbidity increases the risk o</a:t>
            </a:r>
            <a:r>
              <a:rPr lang="en-US" sz="2000" dirty="0">
                <a:solidFill>
                  <a:schemeClr val="tx1">
                    <a:lumMod val="65000"/>
                    <a:lumOff val="35000"/>
                  </a:schemeClr>
                </a:solidFill>
              </a:rPr>
              <a:t>f</a:t>
            </a:r>
            <a:r>
              <a:rPr lang="en-US" sz="2000" dirty="0"/>
              <a:t> the treatment for the current problem then credit will be given in the first element of MDM</a:t>
            </a:r>
          </a:p>
        </p:txBody>
      </p:sp>
    </p:spTree>
    <p:extLst>
      <p:ext uri="{BB962C8B-B14F-4D97-AF65-F5344CB8AC3E}">
        <p14:creationId xmlns:p14="http://schemas.microsoft.com/office/powerpoint/2010/main" val="36055938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03" y="624109"/>
            <a:ext cx="11079610" cy="1191811"/>
          </a:xfrm>
        </p:spPr>
        <p:txBody>
          <a:bodyPr/>
          <a:lstStyle/>
          <a:p>
            <a:r>
              <a:rPr lang="en-US" dirty="0"/>
              <a:t>MEAT Requirements</a:t>
            </a:r>
          </a:p>
        </p:txBody>
      </p:sp>
      <p:sp>
        <p:nvSpPr>
          <p:cNvPr id="3" name="Content Placeholder 2"/>
          <p:cNvSpPr>
            <a:spLocks noGrp="1"/>
          </p:cNvSpPr>
          <p:nvPr>
            <p:ph idx="1"/>
          </p:nvPr>
        </p:nvSpPr>
        <p:spPr/>
        <p:txBody>
          <a:bodyPr>
            <a:normAutofit/>
          </a:bodyPr>
          <a:lstStyle/>
          <a:p>
            <a:r>
              <a:rPr lang="en-US" sz="2400" b="1" dirty="0">
                <a:solidFill>
                  <a:srgbClr val="FF0000"/>
                </a:solidFill>
              </a:rPr>
              <a:t>M  </a:t>
            </a:r>
            <a:r>
              <a:rPr lang="en-US" sz="2400" dirty="0"/>
              <a:t>– </a:t>
            </a:r>
            <a:r>
              <a:rPr lang="en-US" sz="2400" b="1" dirty="0"/>
              <a:t>Monitoring</a:t>
            </a:r>
            <a:r>
              <a:rPr lang="en-US" sz="2400" dirty="0"/>
              <a:t> signs, symptoms, disease progression, disease regression</a:t>
            </a:r>
          </a:p>
          <a:p>
            <a:r>
              <a:rPr lang="en-US" sz="2400" b="1" dirty="0">
                <a:solidFill>
                  <a:srgbClr val="FF0000"/>
                </a:solidFill>
              </a:rPr>
              <a:t>E   </a:t>
            </a:r>
            <a:r>
              <a:rPr lang="en-US" sz="2400" dirty="0"/>
              <a:t>– </a:t>
            </a:r>
            <a:r>
              <a:rPr lang="en-US" sz="2400" b="1" dirty="0"/>
              <a:t>Evaluating</a:t>
            </a:r>
            <a:r>
              <a:rPr lang="en-US" sz="2400" dirty="0"/>
              <a:t> test results, medication effectiveness, response to treatment</a:t>
            </a:r>
          </a:p>
          <a:p>
            <a:r>
              <a:rPr lang="en-US" sz="2400" b="1" dirty="0">
                <a:solidFill>
                  <a:srgbClr val="FF0000"/>
                </a:solidFill>
              </a:rPr>
              <a:t>A   </a:t>
            </a:r>
            <a:r>
              <a:rPr lang="en-US" sz="2400" dirty="0"/>
              <a:t>– </a:t>
            </a:r>
            <a:r>
              <a:rPr lang="en-US" sz="2400" b="1" dirty="0"/>
              <a:t>Assessing/Addressing</a:t>
            </a:r>
            <a:r>
              <a:rPr lang="en-US" sz="2400" dirty="0"/>
              <a:t> ordered tests, discussion, review records, counseling</a:t>
            </a:r>
          </a:p>
          <a:p>
            <a:r>
              <a:rPr lang="en-US" sz="2400" b="1" dirty="0">
                <a:solidFill>
                  <a:srgbClr val="FF0000"/>
                </a:solidFill>
              </a:rPr>
              <a:t>T   </a:t>
            </a:r>
            <a:r>
              <a:rPr lang="en-US" sz="2400" dirty="0"/>
              <a:t>– </a:t>
            </a:r>
            <a:r>
              <a:rPr lang="en-US" sz="2400" b="1" dirty="0"/>
              <a:t>Treating</a:t>
            </a:r>
            <a:r>
              <a:rPr lang="en-US" sz="2400" dirty="0"/>
              <a:t> medications, therapies, other modalities</a:t>
            </a:r>
          </a:p>
          <a:p>
            <a:endParaRPr lang="en-US" sz="2400" dirty="0"/>
          </a:p>
          <a:p>
            <a:r>
              <a:rPr lang="en-US" u="sng" dirty="0"/>
              <a:t>Listing</a:t>
            </a:r>
            <a:r>
              <a:rPr lang="en-US" dirty="0"/>
              <a:t> problems/diagnoses/symptoms will </a:t>
            </a:r>
            <a:r>
              <a:rPr lang="en-US" u="sng" dirty="0"/>
              <a:t>not</a:t>
            </a:r>
            <a:r>
              <a:rPr lang="en-US" dirty="0"/>
              <a:t> increase the level of service.</a:t>
            </a:r>
          </a:p>
        </p:txBody>
      </p:sp>
    </p:spTree>
    <p:extLst>
      <p:ext uri="{BB962C8B-B14F-4D97-AF65-F5344CB8AC3E}">
        <p14:creationId xmlns:p14="http://schemas.microsoft.com/office/powerpoint/2010/main" val="32433063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033" y="502276"/>
            <a:ext cx="11243257" cy="463638"/>
          </a:xfrm>
        </p:spPr>
        <p:txBody>
          <a:bodyPr>
            <a:normAutofit fontScale="90000"/>
          </a:bodyPr>
          <a:lstStyle/>
          <a:p>
            <a:r>
              <a:rPr lang="en-US" dirty="0"/>
              <a:t>Amount and Complexity of Data</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83235732"/>
              </p:ext>
            </p:extLst>
          </p:nvPr>
        </p:nvGraphicFramePr>
        <p:xfrm>
          <a:off x="0" y="965914"/>
          <a:ext cx="12192000" cy="5908188"/>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xmlns="" val="20000"/>
                    </a:ext>
                  </a:extLst>
                </a:gridCol>
                <a:gridCol w="953037">
                  <a:extLst>
                    <a:ext uri="{9D8B030D-6E8A-4147-A177-3AD203B41FA5}">
                      <a16:colId xmlns:a16="http://schemas.microsoft.com/office/drawing/2014/main" xmlns="" val="20001"/>
                    </a:ext>
                  </a:extLst>
                </a:gridCol>
                <a:gridCol w="10131380">
                  <a:extLst>
                    <a:ext uri="{9D8B030D-6E8A-4147-A177-3AD203B41FA5}">
                      <a16:colId xmlns:a16="http://schemas.microsoft.com/office/drawing/2014/main" xmlns="" val="20002"/>
                    </a:ext>
                  </a:extLst>
                </a:gridCol>
              </a:tblGrid>
              <a:tr h="910998">
                <a:tc>
                  <a:txBody>
                    <a:bodyPr/>
                    <a:lstStyle/>
                    <a:p>
                      <a:r>
                        <a:rPr lang="en-US" sz="1600" dirty="0">
                          <a:solidFill>
                            <a:schemeClr val="bg1"/>
                          </a:solidFill>
                        </a:rPr>
                        <a:t>Code</a:t>
                      </a:r>
                    </a:p>
                    <a:p>
                      <a:r>
                        <a:rPr lang="en-US" sz="1600" b="0" dirty="0">
                          <a:solidFill>
                            <a:schemeClr val="bg1"/>
                          </a:solidFill>
                        </a:rPr>
                        <a:t>New</a:t>
                      </a:r>
                    </a:p>
                    <a:p>
                      <a:r>
                        <a:rPr lang="en-US" sz="1600" b="0" dirty="0" err="1" smtClean="0">
                          <a:solidFill>
                            <a:schemeClr val="bg1"/>
                          </a:solidFill>
                        </a:rPr>
                        <a:t>Establishd</a:t>
                      </a:r>
                      <a:endParaRPr lang="en-US" sz="1600" b="0" dirty="0">
                        <a:solidFill>
                          <a:schemeClr val="bg1"/>
                        </a:solidFill>
                      </a:endParaRPr>
                    </a:p>
                  </a:txBody>
                  <a:tcPr/>
                </a:tc>
                <a:tc>
                  <a:txBody>
                    <a:bodyPr/>
                    <a:lstStyle/>
                    <a:p>
                      <a:r>
                        <a:rPr lang="en-US" sz="1600" dirty="0">
                          <a:solidFill>
                            <a:schemeClr val="bg1"/>
                          </a:solidFill>
                        </a:rPr>
                        <a:t>Level of MDM</a:t>
                      </a:r>
                    </a:p>
                  </a:txBody>
                  <a:tcPr/>
                </a:tc>
                <a:tc>
                  <a:txBody>
                    <a:bodyPr/>
                    <a:lstStyle/>
                    <a:p>
                      <a:r>
                        <a:rPr lang="en-US" sz="1600" dirty="0">
                          <a:solidFill>
                            <a:schemeClr val="bg1"/>
                          </a:solidFill>
                        </a:rPr>
                        <a:t>Amount and/or Complexity of Data to be Reviewed</a:t>
                      </a:r>
                    </a:p>
                  </a:txBody>
                  <a:tcPr/>
                </a:tc>
                <a:extLst>
                  <a:ext uri="{0D108BD9-81ED-4DB2-BD59-A6C34878D82A}">
                    <a16:rowId xmlns:a16="http://schemas.microsoft.com/office/drawing/2014/main" xmlns="" val="10000"/>
                  </a:ext>
                </a:extLst>
              </a:tr>
              <a:tr h="516232">
                <a:tc>
                  <a:txBody>
                    <a:bodyPr/>
                    <a:lstStyle/>
                    <a:p>
                      <a:r>
                        <a:rPr lang="en-US" sz="1400" dirty="0"/>
                        <a:t>99202</a:t>
                      </a:r>
                    </a:p>
                    <a:p>
                      <a:r>
                        <a:rPr lang="en-US" sz="1400" dirty="0"/>
                        <a:t>99212</a:t>
                      </a:r>
                    </a:p>
                  </a:txBody>
                  <a:tcPr/>
                </a:tc>
                <a:tc>
                  <a:txBody>
                    <a:bodyPr/>
                    <a:lstStyle/>
                    <a:p>
                      <a:r>
                        <a:rPr lang="en-US" sz="1400" dirty="0"/>
                        <a:t>Straight-forward</a:t>
                      </a:r>
                    </a:p>
                  </a:txBody>
                  <a:tcPr/>
                </a:tc>
                <a:tc>
                  <a:txBody>
                    <a:bodyPr/>
                    <a:lstStyle/>
                    <a:p>
                      <a:r>
                        <a:rPr lang="en-US" sz="1400" b="1" i="0" kern="1200" dirty="0">
                          <a:solidFill>
                            <a:schemeClr val="dk1"/>
                          </a:solidFill>
                          <a:effectLst/>
                          <a:latin typeface="+mn-lt"/>
                          <a:ea typeface="+mn-ea"/>
                          <a:cs typeface="+mn-cs"/>
                        </a:rPr>
                        <a:t>Minimal or none</a:t>
                      </a:r>
                    </a:p>
                  </a:txBody>
                  <a:tcPr/>
                </a:tc>
                <a:extLst>
                  <a:ext uri="{0D108BD9-81ED-4DB2-BD59-A6C34878D82A}">
                    <a16:rowId xmlns:a16="http://schemas.microsoft.com/office/drawing/2014/main" xmlns="" val="10001"/>
                  </a:ext>
                </a:extLst>
              </a:tr>
              <a:tr h="1366497">
                <a:tc>
                  <a:txBody>
                    <a:bodyPr/>
                    <a:lstStyle/>
                    <a:p>
                      <a:r>
                        <a:rPr lang="en-US" sz="1400" dirty="0"/>
                        <a:t>99203</a:t>
                      </a:r>
                    </a:p>
                    <a:p>
                      <a:r>
                        <a:rPr lang="en-US" sz="1400" dirty="0"/>
                        <a:t>99213</a:t>
                      </a:r>
                    </a:p>
                  </a:txBody>
                  <a:tcPr/>
                </a:tc>
                <a:tc>
                  <a:txBody>
                    <a:bodyPr/>
                    <a:lstStyle/>
                    <a:p>
                      <a:r>
                        <a:rPr lang="en-US" sz="1400" dirty="0"/>
                        <a:t>Low</a:t>
                      </a:r>
                    </a:p>
                  </a:txBody>
                  <a:tcPr/>
                </a:tc>
                <a:tc>
                  <a:txBody>
                    <a:bodyPr/>
                    <a:lstStyle/>
                    <a:p>
                      <a:r>
                        <a:rPr lang="en-US" sz="1400" b="1" i="0" kern="1200" dirty="0">
                          <a:solidFill>
                            <a:schemeClr val="dk1"/>
                          </a:solidFill>
                          <a:effectLst/>
                          <a:latin typeface="+mn-lt"/>
                          <a:ea typeface="+mn-ea"/>
                          <a:cs typeface="+mn-cs"/>
                        </a:rPr>
                        <a:t>Limited -  </a:t>
                      </a:r>
                      <a:r>
                        <a:rPr lang="en-US" sz="1400" b="0" i="0" kern="1200" dirty="0">
                          <a:solidFill>
                            <a:schemeClr val="dk1"/>
                          </a:solidFill>
                          <a:effectLst/>
                          <a:latin typeface="+mn-lt"/>
                          <a:ea typeface="+mn-ea"/>
                          <a:cs typeface="+mn-cs"/>
                        </a:rPr>
                        <a:t>Must meet the requirements of at least 1 of the 2 categories</a:t>
                      </a:r>
                    </a:p>
                    <a:p>
                      <a:endParaRPr lang="en-US" sz="1400" b="0" i="0" kern="1200" dirty="0">
                        <a:solidFill>
                          <a:schemeClr val="dk1"/>
                        </a:solidFill>
                        <a:effectLst/>
                        <a:latin typeface="+mn-lt"/>
                        <a:ea typeface="+mn-ea"/>
                        <a:cs typeface="+mn-cs"/>
                      </a:endParaRPr>
                    </a:p>
                    <a:p>
                      <a:pPr algn="l"/>
                      <a:r>
                        <a:rPr lang="en-US" sz="1400" b="0" i="0" u="sng" kern="1200" dirty="0">
                          <a:solidFill>
                            <a:schemeClr val="dk1"/>
                          </a:solidFill>
                          <a:effectLst/>
                          <a:latin typeface="+mn-lt"/>
                          <a:ea typeface="+mn-ea"/>
                          <a:cs typeface="+mn-cs"/>
                        </a:rPr>
                        <a:t>Category 1:</a:t>
                      </a:r>
                      <a:r>
                        <a:rPr lang="en-US" sz="1400" b="0" i="0" u="none" kern="1200" dirty="0">
                          <a:solidFill>
                            <a:schemeClr val="dk1"/>
                          </a:solidFill>
                          <a:effectLst/>
                          <a:latin typeface="+mn-lt"/>
                          <a:ea typeface="+mn-ea"/>
                          <a:cs typeface="+mn-cs"/>
                        </a:rPr>
                        <a:t>   </a:t>
                      </a:r>
                      <a:r>
                        <a:rPr lang="en-US" sz="1400" b="0" i="0" kern="1200" dirty="0">
                          <a:solidFill>
                            <a:schemeClr val="dk1"/>
                          </a:solidFill>
                          <a:effectLst/>
                          <a:latin typeface="+mn-lt"/>
                          <a:ea typeface="+mn-ea"/>
                          <a:cs typeface="+mn-cs"/>
                        </a:rPr>
                        <a:t>Tests and documents</a:t>
                      </a:r>
                      <a:r>
                        <a:rPr lang="en-US" sz="1400" b="0" i="0" kern="1200" baseline="0" dirty="0">
                          <a:solidFill>
                            <a:schemeClr val="dk1"/>
                          </a:solidFill>
                          <a:effectLst/>
                          <a:latin typeface="+mn-lt"/>
                          <a:ea typeface="+mn-ea"/>
                          <a:cs typeface="+mn-cs"/>
                        </a:rPr>
                        <a:t> - </a:t>
                      </a:r>
                      <a:r>
                        <a:rPr lang="en-US" sz="1400" b="0" i="0" kern="1200" dirty="0">
                          <a:solidFill>
                            <a:schemeClr val="dk1"/>
                          </a:solidFill>
                          <a:effectLst/>
                          <a:latin typeface="+mn-lt"/>
                          <a:ea typeface="+mn-ea"/>
                          <a:cs typeface="+mn-cs"/>
                        </a:rPr>
                        <a:t>Any combination of 2 from the following:</a:t>
                      </a:r>
                    </a:p>
                    <a:p>
                      <a:pPr algn="l"/>
                      <a:r>
                        <a:rPr lang="en-US" sz="1400" b="0" i="0" kern="1200" dirty="0">
                          <a:solidFill>
                            <a:schemeClr val="dk1"/>
                          </a:solidFill>
                          <a:effectLst/>
                          <a:latin typeface="+mn-lt"/>
                          <a:ea typeface="+mn-ea"/>
                          <a:cs typeface="+mn-cs"/>
                        </a:rPr>
                        <a:t>•Review of prior external note(s) from each unique source; •review of the result(s) of each unique test;  •ordering of each unique test*</a:t>
                      </a:r>
                    </a:p>
                    <a:p>
                      <a:pPr algn="l"/>
                      <a:r>
                        <a:rPr lang="en-US" sz="1400" b="0" i="1" kern="1200" dirty="0">
                          <a:solidFill>
                            <a:schemeClr val="dk1"/>
                          </a:solidFill>
                          <a:effectLst/>
                          <a:latin typeface="+mn-lt"/>
                          <a:ea typeface="+mn-ea"/>
                          <a:cs typeface="+mn-cs"/>
                        </a:rPr>
                        <a:t>or</a:t>
                      </a:r>
                    </a:p>
                    <a:p>
                      <a:pPr algn="l"/>
                      <a:r>
                        <a:rPr lang="en-US" sz="1400" b="0" i="0" u="sng" kern="1200" dirty="0">
                          <a:solidFill>
                            <a:schemeClr val="dk1"/>
                          </a:solidFill>
                          <a:effectLst/>
                          <a:latin typeface="+mn-lt"/>
                          <a:ea typeface="+mn-ea"/>
                          <a:cs typeface="+mn-cs"/>
                        </a:rPr>
                        <a:t>Category 2:</a:t>
                      </a:r>
                      <a:r>
                        <a:rPr lang="en-US" sz="1400" b="0" i="0" u="none" kern="1200" dirty="0">
                          <a:solidFill>
                            <a:schemeClr val="dk1"/>
                          </a:solidFill>
                          <a:effectLst/>
                          <a:latin typeface="+mn-lt"/>
                          <a:ea typeface="+mn-ea"/>
                          <a:cs typeface="+mn-cs"/>
                        </a:rPr>
                        <a:t>   </a:t>
                      </a:r>
                      <a:r>
                        <a:rPr lang="en-US" sz="1400" b="0" i="0" kern="1200" dirty="0">
                          <a:solidFill>
                            <a:schemeClr val="dk1"/>
                          </a:solidFill>
                          <a:effectLst/>
                          <a:latin typeface="+mn-lt"/>
                          <a:ea typeface="+mn-ea"/>
                          <a:cs typeface="+mn-cs"/>
                        </a:rPr>
                        <a:t>Assessment requiring an independent historian(s) </a:t>
                      </a:r>
                    </a:p>
                  </a:txBody>
                  <a:tcPr/>
                </a:tc>
                <a:extLst>
                  <a:ext uri="{0D108BD9-81ED-4DB2-BD59-A6C34878D82A}">
                    <a16:rowId xmlns:a16="http://schemas.microsoft.com/office/drawing/2014/main" xmlns="" val="10002"/>
                  </a:ext>
                </a:extLst>
              </a:tr>
              <a:tr h="2429328">
                <a:tc>
                  <a:txBody>
                    <a:bodyPr/>
                    <a:lstStyle/>
                    <a:p>
                      <a:r>
                        <a:rPr lang="en-US" sz="1400" dirty="0"/>
                        <a:t>99204</a:t>
                      </a:r>
                    </a:p>
                    <a:p>
                      <a:r>
                        <a:rPr lang="en-US" sz="1400" dirty="0"/>
                        <a:t>99214</a:t>
                      </a:r>
                    </a:p>
                  </a:txBody>
                  <a:tcPr/>
                </a:tc>
                <a:tc>
                  <a:txBody>
                    <a:bodyPr/>
                    <a:lstStyle/>
                    <a:p>
                      <a:r>
                        <a:rPr lang="en-US" sz="1400" dirty="0"/>
                        <a:t>Moderate</a:t>
                      </a:r>
                    </a:p>
                  </a:txBody>
                  <a:tcPr/>
                </a:tc>
                <a:tc>
                  <a:txBody>
                    <a:bodyPr/>
                    <a:lstStyle/>
                    <a:p>
                      <a:r>
                        <a:rPr lang="en-US" sz="1400" b="1" i="0" kern="1200" dirty="0">
                          <a:solidFill>
                            <a:schemeClr val="dk1"/>
                          </a:solidFill>
                          <a:effectLst/>
                          <a:latin typeface="+mn-lt"/>
                          <a:ea typeface="+mn-ea"/>
                          <a:cs typeface="+mn-cs"/>
                        </a:rPr>
                        <a:t>Moderate </a:t>
                      </a:r>
                      <a:r>
                        <a:rPr lang="en-US" sz="1400" b="0" i="0" kern="1200" dirty="0">
                          <a:solidFill>
                            <a:schemeClr val="dk1"/>
                          </a:solidFill>
                          <a:effectLst/>
                          <a:latin typeface="+mn-lt"/>
                          <a:ea typeface="+mn-ea"/>
                          <a:cs typeface="+mn-cs"/>
                        </a:rPr>
                        <a:t>-  Must meet the requirements of at least </a:t>
                      </a:r>
                      <a:r>
                        <a:rPr lang="en-US" sz="1400" b="1" i="0" u="sng" kern="1200" dirty="0">
                          <a:solidFill>
                            <a:schemeClr val="dk1"/>
                          </a:solidFill>
                          <a:effectLst/>
                          <a:latin typeface="+mn-lt"/>
                          <a:ea typeface="+mn-ea"/>
                          <a:cs typeface="+mn-cs"/>
                        </a:rPr>
                        <a:t>1</a:t>
                      </a:r>
                      <a:r>
                        <a:rPr lang="en-US" sz="1400" b="1" i="0" kern="1200" dirty="0">
                          <a:solidFill>
                            <a:schemeClr val="dk1"/>
                          </a:solidFill>
                          <a:effectLst/>
                          <a:latin typeface="+mn-lt"/>
                          <a:ea typeface="+mn-ea"/>
                          <a:cs typeface="+mn-cs"/>
                        </a:rPr>
                        <a:t> </a:t>
                      </a:r>
                      <a:r>
                        <a:rPr lang="en-US" sz="1400" b="0" i="0" kern="1200" dirty="0">
                          <a:solidFill>
                            <a:schemeClr val="dk1"/>
                          </a:solidFill>
                          <a:effectLst/>
                          <a:latin typeface="+mn-lt"/>
                          <a:ea typeface="+mn-ea"/>
                          <a:cs typeface="+mn-cs"/>
                        </a:rPr>
                        <a:t>out of 3 categories</a:t>
                      </a:r>
                    </a:p>
                    <a:p>
                      <a:endParaRPr lang="en-US" sz="1400" b="0" i="0" kern="1200" dirty="0">
                        <a:solidFill>
                          <a:schemeClr val="dk1"/>
                        </a:solidFill>
                        <a:effectLst/>
                        <a:latin typeface="+mn-lt"/>
                        <a:ea typeface="+mn-ea"/>
                        <a:cs typeface="+mn-cs"/>
                      </a:endParaRPr>
                    </a:p>
                    <a:p>
                      <a:r>
                        <a:rPr lang="en-US" sz="1400" b="0" i="0" u="sng" kern="1200" dirty="0">
                          <a:solidFill>
                            <a:schemeClr val="dk1"/>
                          </a:solidFill>
                          <a:effectLst/>
                          <a:latin typeface="+mn-lt"/>
                          <a:ea typeface="+mn-ea"/>
                          <a:cs typeface="+mn-cs"/>
                        </a:rPr>
                        <a:t>Category 1: </a:t>
                      </a:r>
                      <a:r>
                        <a:rPr lang="en-US" sz="1400" b="0" i="0" kern="1200" dirty="0">
                          <a:solidFill>
                            <a:schemeClr val="dk1"/>
                          </a:solidFill>
                          <a:effectLst/>
                          <a:latin typeface="+mn-lt"/>
                          <a:ea typeface="+mn-ea"/>
                          <a:cs typeface="+mn-cs"/>
                        </a:rPr>
                        <a:t>Tests, documents, or independent historian(s) Any combination of 3 from the following: •Review of prior external note(s) from each unique source;•Review of the result(s) of each unique test; •Ordering of each unique test; •Assessment requiring an independent historian(s)</a:t>
                      </a:r>
                    </a:p>
                    <a:p>
                      <a:r>
                        <a:rPr lang="en-US" sz="1400" b="0" i="1" kern="1200" dirty="0">
                          <a:solidFill>
                            <a:schemeClr val="dk1"/>
                          </a:solidFill>
                          <a:effectLst/>
                          <a:latin typeface="+mn-lt"/>
                          <a:ea typeface="+mn-ea"/>
                          <a:cs typeface="+mn-cs"/>
                        </a:rPr>
                        <a:t>or</a:t>
                      </a:r>
                    </a:p>
                    <a:p>
                      <a:pPr rtl="0"/>
                      <a:r>
                        <a:rPr lang="en-US" sz="1400" u="sng" kern="1200" dirty="0">
                          <a:solidFill>
                            <a:schemeClr val="dk1"/>
                          </a:solidFill>
                          <a:effectLst/>
                          <a:latin typeface="+mn-lt"/>
                          <a:ea typeface="+mn-ea"/>
                          <a:cs typeface="+mn-cs"/>
                        </a:rPr>
                        <a:t>Category 2: </a:t>
                      </a:r>
                      <a:r>
                        <a:rPr lang="en-US" sz="1400" kern="1200" dirty="0">
                          <a:solidFill>
                            <a:schemeClr val="dk1"/>
                          </a:solidFill>
                          <a:effectLst/>
                          <a:latin typeface="+mn-lt"/>
                          <a:ea typeface="+mn-ea"/>
                          <a:cs typeface="+mn-cs"/>
                        </a:rPr>
                        <a:t>Independent interpretation of tests • Independent interpretation of a test performed by another physician/other qualified health care professional (not separately reported)</a:t>
                      </a:r>
                    </a:p>
                    <a:p>
                      <a:pPr rtl="0"/>
                      <a:r>
                        <a:rPr lang="en-US" sz="1400" i="1" kern="1200" dirty="0">
                          <a:solidFill>
                            <a:schemeClr val="dk1"/>
                          </a:solidFill>
                          <a:effectLst/>
                          <a:latin typeface="+mn-lt"/>
                          <a:ea typeface="+mn-ea"/>
                          <a:cs typeface="+mn-cs"/>
                        </a:rPr>
                        <a:t>or</a:t>
                      </a:r>
                    </a:p>
                    <a:p>
                      <a:pPr rtl="0"/>
                      <a:r>
                        <a:rPr lang="en-US" sz="1400" u="sng" kern="1200" dirty="0">
                          <a:solidFill>
                            <a:schemeClr val="dk1"/>
                          </a:solidFill>
                          <a:effectLst/>
                          <a:latin typeface="+mn-lt"/>
                          <a:ea typeface="+mn-ea"/>
                          <a:cs typeface="+mn-cs"/>
                        </a:rPr>
                        <a:t>Category 3: </a:t>
                      </a:r>
                      <a:r>
                        <a:rPr lang="en-US" sz="1400" kern="1200" dirty="0">
                          <a:solidFill>
                            <a:schemeClr val="dk1"/>
                          </a:solidFill>
                          <a:effectLst/>
                          <a:latin typeface="+mn-lt"/>
                          <a:ea typeface="+mn-ea"/>
                          <a:cs typeface="+mn-cs"/>
                        </a:rPr>
                        <a:t>Discussion of management or test interpretation • Discussion of management or test interpretation with external physician/other qualified health care professional/appropriate source (not separately reported) </a:t>
                      </a:r>
                      <a:endParaRPr lang="en-US" sz="1400" dirty="0"/>
                    </a:p>
                  </a:txBody>
                  <a:tcPr/>
                </a:tc>
                <a:extLst>
                  <a:ext uri="{0D108BD9-81ED-4DB2-BD59-A6C34878D82A}">
                    <a16:rowId xmlns:a16="http://schemas.microsoft.com/office/drawing/2014/main" xmlns="" val="10003"/>
                  </a:ext>
                </a:extLst>
              </a:tr>
              <a:tr h="669030">
                <a:tc>
                  <a:txBody>
                    <a:bodyPr/>
                    <a:lstStyle/>
                    <a:p>
                      <a:r>
                        <a:rPr lang="en-US" sz="1400" dirty="0"/>
                        <a:t>99205</a:t>
                      </a:r>
                    </a:p>
                    <a:p>
                      <a:r>
                        <a:rPr lang="en-US" sz="1400" dirty="0"/>
                        <a:t>99215</a:t>
                      </a:r>
                    </a:p>
                  </a:txBody>
                  <a:tcPr/>
                </a:tc>
                <a:tc>
                  <a:txBody>
                    <a:bodyPr/>
                    <a:lstStyle/>
                    <a:p>
                      <a:r>
                        <a:rPr lang="en-US" sz="1400" dirty="0"/>
                        <a:t>High</a:t>
                      </a:r>
                    </a:p>
                  </a:txBody>
                  <a:tcPr/>
                </a:tc>
                <a:tc>
                  <a:txBody>
                    <a:bodyPr/>
                    <a:lstStyle/>
                    <a:p>
                      <a:pPr rtl="0"/>
                      <a:r>
                        <a:rPr lang="en-US" sz="1400" b="1" kern="1200" dirty="0">
                          <a:solidFill>
                            <a:schemeClr val="dk1"/>
                          </a:solidFill>
                          <a:effectLst/>
                          <a:latin typeface="+mn-lt"/>
                          <a:ea typeface="+mn-ea"/>
                          <a:cs typeface="+mn-cs"/>
                        </a:rPr>
                        <a:t>High - </a:t>
                      </a:r>
                      <a:r>
                        <a:rPr lang="en-US" sz="1400" kern="1200" dirty="0">
                          <a:solidFill>
                            <a:schemeClr val="dk1"/>
                          </a:solidFill>
                          <a:effectLst/>
                          <a:latin typeface="+mn-lt"/>
                          <a:ea typeface="+mn-ea"/>
                          <a:cs typeface="+mn-cs"/>
                        </a:rPr>
                        <a:t>Must meet the requirements of at least </a:t>
                      </a:r>
                      <a:r>
                        <a:rPr lang="en-US" sz="1400" b="1" u="sng" kern="1200" dirty="0">
                          <a:solidFill>
                            <a:schemeClr val="dk1"/>
                          </a:solidFill>
                          <a:effectLst/>
                          <a:latin typeface="+mn-lt"/>
                          <a:ea typeface="+mn-ea"/>
                          <a:cs typeface="+mn-cs"/>
                        </a:rPr>
                        <a:t>2</a:t>
                      </a:r>
                      <a:r>
                        <a:rPr lang="en-US" sz="1400" b="1" u="none" kern="1200" dirty="0">
                          <a:solidFill>
                            <a:schemeClr val="dk1"/>
                          </a:solidFill>
                          <a:effectLst/>
                          <a:latin typeface="+mn-lt"/>
                          <a:ea typeface="+mn-ea"/>
                          <a:cs typeface="+mn-cs"/>
                        </a:rPr>
                        <a:t> </a:t>
                      </a:r>
                      <a:r>
                        <a:rPr lang="en-US" sz="1400" kern="1200" dirty="0">
                          <a:solidFill>
                            <a:schemeClr val="dk1"/>
                          </a:solidFill>
                          <a:effectLst/>
                          <a:latin typeface="+mn-lt"/>
                          <a:ea typeface="+mn-ea"/>
                          <a:cs typeface="+mn-cs"/>
                        </a:rPr>
                        <a:t>out of 3 categories listed above</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8253373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about Data</a:t>
            </a:r>
          </a:p>
        </p:txBody>
      </p:sp>
      <p:sp>
        <p:nvSpPr>
          <p:cNvPr id="3" name="Content Placeholder 2"/>
          <p:cNvSpPr>
            <a:spLocks noGrp="1"/>
          </p:cNvSpPr>
          <p:nvPr>
            <p:ph idx="1"/>
          </p:nvPr>
        </p:nvSpPr>
        <p:spPr/>
        <p:txBody>
          <a:bodyPr>
            <a:normAutofit/>
          </a:bodyPr>
          <a:lstStyle/>
          <a:p>
            <a:pPr marL="0" indent="0">
              <a:buNone/>
            </a:pPr>
            <a:r>
              <a:rPr lang="en-US" dirty="0"/>
              <a:t>Codes from the 70000, 80000 and 90000 series are still included in data. However, now a </a:t>
            </a:r>
            <a:r>
              <a:rPr lang="en-US" b="1" i="1" dirty="0"/>
              <a:t>Unique </a:t>
            </a:r>
            <a:r>
              <a:rPr lang="en-US" dirty="0"/>
              <a:t>test is one where they have their own CPT code, so a CBC and a UA are now considered two tests versus just one in the previous years.</a:t>
            </a:r>
          </a:p>
          <a:p>
            <a:pPr marL="0" indent="0">
              <a:buNone/>
            </a:pPr>
            <a:r>
              <a:rPr lang="en-US" dirty="0"/>
              <a:t>A test with a panel of results, but one CPT code is still considered one test.</a:t>
            </a:r>
          </a:p>
          <a:p>
            <a:pPr marL="0" indent="0">
              <a:buNone/>
            </a:pPr>
            <a:r>
              <a:rPr lang="en-US" dirty="0"/>
              <a:t>We now count ordering and reviewing separately</a:t>
            </a:r>
          </a:p>
          <a:p>
            <a:pPr marL="0" indent="0">
              <a:buNone/>
            </a:pPr>
            <a:r>
              <a:rPr lang="en-US" dirty="0"/>
              <a:t>Review of external records is only those from outside your practice in order to be counted</a:t>
            </a:r>
          </a:p>
          <a:p>
            <a:pPr marL="0" indent="0">
              <a:buNone/>
            </a:pPr>
            <a:r>
              <a:rPr lang="en-US" dirty="0"/>
              <a:t>Independent interpretation is only when the provider is </a:t>
            </a:r>
            <a:r>
              <a:rPr lang="en-US" dirty="0">
                <a:solidFill>
                  <a:schemeClr val="bg2">
                    <a:lumMod val="25000"/>
                  </a:schemeClr>
                </a:solidFill>
              </a:rPr>
              <a:t>not billing </a:t>
            </a:r>
            <a:r>
              <a:rPr lang="en-US" dirty="0"/>
              <a:t>the test with a separate CPT code.</a:t>
            </a:r>
          </a:p>
          <a:p>
            <a:pPr marL="0" indent="0">
              <a:buNone/>
            </a:pPr>
            <a:r>
              <a:rPr lang="en-US" dirty="0"/>
              <a:t>Independent Historian, requires that someone other than the patient supplies information for example a parent, guardian, surrogate, spouse or witness</a:t>
            </a:r>
          </a:p>
        </p:txBody>
      </p:sp>
    </p:spTree>
    <p:extLst>
      <p:ext uri="{BB962C8B-B14F-4D97-AF65-F5344CB8AC3E}">
        <p14:creationId xmlns:p14="http://schemas.microsoft.com/office/powerpoint/2010/main" val="26508865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3183"/>
            <a:ext cx="13007662" cy="360609"/>
          </a:xfrm>
        </p:spPr>
        <p:txBody>
          <a:bodyPr>
            <a:normAutofit fontScale="90000"/>
          </a:bodyPr>
          <a:lstStyle/>
          <a:p>
            <a:r>
              <a:rPr lang="en-US" sz="2400" dirty="0">
                <a:solidFill>
                  <a:schemeClr val="tx1"/>
                </a:solidFill>
              </a:rPr>
              <a:t>Risk of Complications and or Morbidity or Mortality of Patient Management</a:t>
            </a:r>
          </a:p>
        </p:txBody>
      </p:sp>
      <p:graphicFrame>
        <p:nvGraphicFramePr>
          <p:cNvPr id="5" name="Content Placeholder 4"/>
          <p:cNvGraphicFramePr>
            <a:graphicFrameLocks noGrp="1"/>
          </p:cNvGraphicFramePr>
          <p:nvPr>
            <p:ph idx="1"/>
            <p:extLst/>
          </p:nvPr>
        </p:nvGraphicFramePr>
        <p:xfrm>
          <a:off x="0" y="837126"/>
          <a:ext cx="12299324" cy="5942294"/>
        </p:xfrm>
        <a:graphic>
          <a:graphicData uri="http://schemas.openxmlformats.org/drawingml/2006/table">
            <a:tbl>
              <a:tblPr firstRow="1" bandRow="1">
                <a:tableStyleId>{5C22544A-7EE6-4342-B048-85BDC9FD1C3A}</a:tableStyleId>
              </a:tblPr>
              <a:tblGrid>
                <a:gridCol w="1021976">
                  <a:extLst>
                    <a:ext uri="{9D8B030D-6E8A-4147-A177-3AD203B41FA5}">
                      <a16:colId xmlns:a16="http://schemas.microsoft.com/office/drawing/2014/main" xmlns="" val="20000"/>
                    </a:ext>
                  </a:extLst>
                </a:gridCol>
                <a:gridCol w="923365">
                  <a:extLst>
                    <a:ext uri="{9D8B030D-6E8A-4147-A177-3AD203B41FA5}">
                      <a16:colId xmlns:a16="http://schemas.microsoft.com/office/drawing/2014/main" xmlns="" val="20001"/>
                    </a:ext>
                  </a:extLst>
                </a:gridCol>
                <a:gridCol w="6961066">
                  <a:extLst>
                    <a:ext uri="{9D8B030D-6E8A-4147-A177-3AD203B41FA5}">
                      <a16:colId xmlns:a16="http://schemas.microsoft.com/office/drawing/2014/main" xmlns="" val="20002"/>
                    </a:ext>
                  </a:extLst>
                </a:gridCol>
                <a:gridCol w="3392917">
                  <a:extLst>
                    <a:ext uri="{9D8B030D-6E8A-4147-A177-3AD203B41FA5}">
                      <a16:colId xmlns:a16="http://schemas.microsoft.com/office/drawing/2014/main" xmlns="" val="20003"/>
                    </a:ext>
                  </a:extLst>
                </a:gridCol>
              </a:tblGrid>
              <a:tr h="824249">
                <a:tc>
                  <a:txBody>
                    <a:bodyPr/>
                    <a:lstStyle/>
                    <a:p>
                      <a:r>
                        <a:rPr lang="en-US" sz="1400" dirty="0">
                          <a:solidFill>
                            <a:schemeClr val="bg1"/>
                          </a:solidFill>
                        </a:rPr>
                        <a:t>Code</a:t>
                      </a:r>
                    </a:p>
                    <a:p>
                      <a:r>
                        <a:rPr lang="en-US" sz="1400" b="0" dirty="0">
                          <a:solidFill>
                            <a:schemeClr val="bg1"/>
                          </a:solidFill>
                        </a:rPr>
                        <a:t>New</a:t>
                      </a:r>
                    </a:p>
                    <a:p>
                      <a:r>
                        <a:rPr lang="en-US" sz="1400" b="0" dirty="0">
                          <a:solidFill>
                            <a:schemeClr val="bg1"/>
                          </a:solidFill>
                        </a:rPr>
                        <a:t>Established</a:t>
                      </a:r>
                    </a:p>
                  </a:txBody>
                  <a:tcPr/>
                </a:tc>
                <a:tc>
                  <a:txBody>
                    <a:bodyPr/>
                    <a:lstStyle/>
                    <a:p>
                      <a:r>
                        <a:rPr lang="en-US" sz="1400" dirty="0">
                          <a:solidFill>
                            <a:schemeClr val="bg1"/>
                          </a:solidFill>
                        </a:rPr>
                        <a:t>Level</a:t>
                      </a:r>
                      <a:r>
                        <a:rPr lang="en-US" sz="1400" baseline="0" dirty="0">
                          <a:solidFill>
                            <a:schemeClr val="bg1"/>
                          </a:solidFill>
                        </a:rPr>
                        <a:t> of MDM</a:t>
                      </a:r>
                      <a:endParaRPr lang="en-US" sz="1400" dirty="0">
                        <a:solidFill>
                          <a:schemeClr val="bg1"/>
                        </a:solidFill>
                      </a:endParaRPr>
                    </a:p>
                  </a:txBody>
                  <a:tcPr/>
                </a:tc>
                <a:tc>
                  <a:txBody>
                    <a:bodyPr/>
                    <a:lstStyle/>
                    <a:p>
                      <a:r>
                        <a:rPr lang="en-US" sz="1400" dirty="0">
                          <a:solidFill>
                            <a:schemeClr val="bg1"/>
                          </a:solidFill>
                        </a:rPr>
                        <a:t>Amount</a:t>
                      </a:r>
                      <a:r>
                        <a:rPr lang="en-US" sz="1400" baseline="0" dirty="0">
                          <a:solidFill>
                            <a:schemeClr val="bg1"/>
                          </a:solidFill>
                        </a:rPr>
                        <a:t> and or Complexity of Data to be Reviewed</a:t>
                      </a:r>
                      <a:endParaRPr lang="en-US" sz="1400" dirty="0">
                        <a:solidFill>
                          <a:schemeClr val="bg1"/>
                        </a:solidFill>
                      </a:endParaRPr>
                    </a:p>
                  </a:txBody>
                  <a:tcPr/>
                </a:tc>
                <a:tc>
                  <a:txBody>
                    <a:bodyPr/>
                    <a:lstStyle/>
                    <a:p>
                      <a:r>
                        <a:rPr lang="en-US" sz="1400" dirty="0">
                          <a:solidFill>
                            <a:schemeClr val="bg1"/>
                          </a:solidFill>
                        </a:rPr>
                        <a:t>Management Options Selected</a:t>
                      </a:r>
                    </a:p>
                  </a:txBody>
                  <a:tcPr/>
                </a:tc>
                <a:extLst>
                  <a:ext uri="{0D108BD9-81ED-4DB2-BD59-A6C34878D82A}">
                    <a16:rowId xmlns:a16="http://schemas.microsoft.com/office/drawing/2014/main" xmlns="" val="10000"/>
                  </a:ext>
                </a:extLst>
              </a:tr>
              <a:tr h="913475">
                <a:tc>
                  <a:txBody>
                    <a:bodyPr/>
                    <a:lstStyle/>
                    <a:p>
                      <a:r>
                        <a:rPr lang="en-US" sz="1400" dirty="0"/>
                        <a:t>99202</a:t>
                      </a:r>
                    </a:p>
                    <a:p>
                      <a:r>
                        <a:rPr lang="en-US" sz="1400" dirty="0"/>
                        <a:t>99212</a:t>
                      </a:r>
                    </a:p>
                  </a:txBody>
                  <a:tcPr/>
                </a:tc>
                <a:tc>
                  <a:txBody>
                    <a:bodyPr/>
                    <a:lstStyle/>
                    <a:p>
                      <a:r>
                        <a:rPr lang="en-US" sz="1400" dirty="0"/>
                        <a:t>Straight-forward</a:t>
                      </a:r>
                    </a:p>
                  </a:txBody>
                  <a:tcPr/>
                </a:tc>
                <a:tc>
                  <a:txBody>
                    <a:bodyPr/>
                    <a:lstStyle/>
                    <a:p>
                      <a:r>
                        <a:rPr lang="en-US" sz="1400" b="0" i="0" u="sng" kern="1200" dirty="0">
                          <a:solidFill>
                            <a:schemeClr val="dk1"/>
                          </a:solidFill>
                          <a:effectLst/>
                          <a:latin typeface="+mn-lt"/>
                          <a:ea typeface="+mn-ea"/>
                          <a:cs typeface="+mn-cs"/>
                        </a:rPr>
                        <a:t>Minimal risk</a:t>
                      </a:r>
                      <a:r>
                        <a:rPr lang="en-US" sz="1400" b="0" i="0" u="none" kern="1200" dirty="0">
                          <a:solidFill>
                            <a:schemeClr val="dk1"/>
                          </a:solidFill>
                          <a:effectLst/>
                          <a:latin typeface="+mn-lt"/>
                          <a:ea typeface="+mn-ea"/>
                          <a:cs typeface="+mn-cs"/>
                        </a:rPr>
                        <a:t> </a:t>
                      </a:r>
                      <a:r>
                        <a:rPr lang="en-US" sz="1400" b="0" i="0" kern="1200" dirty="0">
                          <a:solidFill>
                            <a:schemeClr val="dk1"/>
                          </a:solidFill>
                          <a:effectLst/>
                          <a:latin typeface="+mn-lt"/>
                          <a:ea typeface="+mn-ea"/>
                          <a:cs typeface="+mn-cs"/>
                        </a:rPr>
                        <a:t>of morbidity or from additional diagnostic testing or treatment</a:t>
                      </a:r>
                      <a:endParaRPr lang="en-US" sz="1400" dirty="0"/>
                    </a:p>
                  </a:txBody>
                  <a:tcPr/>
                </a:tc>
                <a:tc>
                  <a:txBody>
                    <a:bodyPr/>
                    <a:lstStyle/>
                    <a:p>
                      <a:r>
                        <a:rPr lang="en-US" sz="1400" b="0" i="0" kern="1200" dirty="0">
                          <a:solidFill>
                            <a:schemeClr val="dk1"/>
                          </a:solidFill>
                          <a:effectLst/>
                          <a:latin typeface="+mn-lt"/>
                          <a:ea typeface="+mn-ea"/>
                          <a:cs typeface="+mn-cs"/>
                        </a:rPr>
                        <a:t>Rest </a:t>
                      </a:r>
                    </a:p>
                    <a:p>
                      <a:r>
                        <a:rPr lang="en-US" sz="1400" b="0" i="0" kern="1200" dirty="0">
                          <a:solidFill>
                            <a:schemeClr val="dk1"/>
                          </a:solidFill>
                          <a:effectLst/>
                          <a:latin typeface="+mn-lt"/>
                          <a:ea typeface="+mn-ea"/>
                          <a:cs typeface="+mn-cs"/>
                        </a:rPr>
                        <a:t>Gargle</a:t>
                      </a:r>
                    </a:p>
                    <a:p>
                      <a:r>
                        <a:rPr lang="en-US" sz="1400" b="0" i="0" kern="1200" dirty="0">
                          <a:solidFill>
                            <a:schemeClr val="dk1"/>
                          </a:solidFill>
                          <a:effectLst/>
                          <a:latin typeface="+mn-lt"/>
                          <a:ea typeface="+mn-ea"/>
                          <a:cs typeface="+mn-cs"/>
                        </a:rPr>
                        <a:t>Elastic bandages Superficial dressings</a:t>
                      </a:r>
                    </a:p>
                    <a:p>
                      <a:r>
                        <a:rPr lang="en-US" sz="1400" b="0" i="0" kern="1200" dirty="0">
                          <a:solidFill>
                            <a:schemeClr val="dk1"/>
                          </a:solidFill>
                          <a:effectLst/>
                          <a:latin typeface="+mn-lt"/>
                          <a:ea typeface="+mn-ea"/>
                          <a:cs typeface="+mn-cs"/>
                        </a:rPr>
                        <a:t>RICE</a:t>
                      </a:r>
                      <a:endParaRPr lang="en-US" sz="1400" dirty="0"/>
                    </a:p>
                  </a:txBody>
                  <a:tcPr/>
                </a:tc>
                <a:extLst>
                  <a:ext uri="{0D108BD9-81ED-4DB2-BD59-A6C34878D82A}">
                    <a16:rowId xmlns:a16="http://schemas.microsoft.com/office/drawing/2014/main" xmlns="" val="10001"/>
                  </a:ext>
                </a:extLst>
              </a:tr>
              <a:tr h="1003245">
                <a:tc>
                  <a:txBody>
                    <a:bodyPr/>
                    <a:lstStyle/>
                    <a:p>
                      <a:r>
                        <a:rPr lang="en-US" sz="1400" dirty="0"/>
                        <a:t>99203</a:t>
                      </a:r>
                    </a:p>
                    <a:p>
                      <a:r>
                        <a:rPr lang="en-US" sz="1400" dirty="0"/>
                        <a:t>99213</a:t>
                      </a:r>
                    </a:p>
                  </a:txBody>
                  <a:tcPr/>
                </a:tc>
                <a:tc>
                  <a:txBody>
                    <a:bodyPr/>
                    <a:lstStyle/>
                    <a:p>
                      <a:r>
                        <a:rPr lang="en-US" sz="1400" dirty="0"/>
                        <a:t>Low</a:t>
                      </a:r>
                    </a:p>
                  </a:txBody>
                  <a:tcPr/>
                </a:tc>
                <a:tc>
                  <a:txBody>
                    <a:bodyPr/>
                    <a:lstStyle/>
                    <a:p>
                      <a:r>
                        <a:rPr lang="en-US" sz="1400" b="0" i="0" u="sng" kern="1200" dirty="0">
                          <a:solidFill>
                            <a:schemeClr val="dk1"/>
                          </a:solidFill>
                          <a:effectLst/>
                          <a:latin typeface="+mn-lt"/>
                          <a:ea typeface="+mn-ea"/>
                          <a:cs typeface="+mn-cs"/>
                        </a:rPr>
                        <a:t>Low risk</a:t>
                      </a:r>
                      <a:r>
                        <a:rPr lang="en-US" sz="1400" b="0" i="0" u="none" kern="1200" dirty="0">
                          <a:solidFill>
                            <a:schemeClr val="dk1"/>
                          </a:solidFill>
                          <a:effectLst/>
                          <a:latin typeface="+mn-lt"/>
                          <a:ea typeface="+mn-ea"/>
                          <a:cs typeface="+mn-cs"/>
                        </a:rPr>
                        <a:t> </a:t>
                      </a:r>
                      <a:r>
                        <a:rPr lang="en-US" sz="1400" b="0" i="0" kern="1200" dirty="0">
                          <a:solidFill>
                            <a:schemeClr val="dk1"/>
                          </a:solidFill>
                          <a:effectLst/>
                          <a:latin typeface="+mn-lt"/>
                          <a:ea typeface="+mn-ea"/>
                          <a:cs typeface="+mn-cs"/>
                        </a:rPr>
                        <a:t>of morbidity or from additional diagnostic testing or treatment</a:t>
                      </a:r>
                      <a:endParaRPr lang="en-US" sz="1400" dirty="0"/>
                    </a:p>
                  </a:txBody>
                  <a:tcPr/>
                </a:tc>
                <a:tc>
                  <a:txBody>
                    <a:bodyPr/>
                    <a:lstStyle/>
                    <a:p>
                      <a:r>
                        <a:rPr lang="en-US" sz="1400" b="0" i="0" kern="1200" dirty="0">
                          <a:solidFill>
                            <a:schemeClr val="dk1"/>
                          </a:solidFill>
                          <a:effectLst/>
                          <a:latin typeface="+mn-lt"/>
                          <a:ea typeface="+mn-ea"/>
                          <a:cs typeface="+mn-cs"/>
                        </a:rPr>
                        <a:t>Over the counter drugs</a:t>
                      </a:r>
                    </a:p>
                    <a:p>
                      <a:r>
                        <a:rPr lang="en-US" sz="1400" b="0" i="0" kern="1200" dirty="0">
                          <a:solidFill>
                            <a:schemeClr val="dk1"/>
                          </a:solidFill>
                          <a:effectLst/>
                          <a:latin typeface="+mn-lt"/>
                          <a:ea typeface="+mn-ea"/>
                          <a:cs typeface="+mn-cs"/>
                        </a:rPr>
                        <a:t>Occupational therapy</a:t>
                      </a:r>
                    </a:p>
                    <a:p>
                      <a:r>
                        <a:rPr lang="en-US" sz="1400" b="0" i="0" kern="1200" dirty="0">
                          <a:solidFill>
                            <a:schemeClr val="dk1"/>
                          </a:solidFill>
                          <a:effectLst/>
                          <a:latin typeface="+mn-lt"/>
                          <a:ea typeface="+mn-ea"/>
                          <a:cs typeface="+mn-cs"/>
                        </a:rPr>
                        <a:t>Minor surgery with no identified risk factors</a:t>
                      </a:r>
                    </a:p>
                    <a:p>
                      <a:r>
                        <a:rPr lang="en-US" sz="1400" b="0" i="0" kern="1200" dirty="0">
                          <a:solidFill>
                            <a:schemeClr val="dk1"/>
                          </a:solidFill>
                          <a:effectLst/>
                          <a:latin typeface="+mn-lt"/>
                          <a:ea typeface="+mn-ea"/>
                          <a:cs typeface="+mn-cs"/>
                        </a:rPr>
                        <a:t>IV fluids without additives</a:t>
                      </a:r>
                      <a:endParaRPr lang="en-US" sz="1400" dirty="0"/>
                    </a:p>
                  </a:txBody>
                  <a:tcPr/>
                </a:tc>
                <a:extLst>
                  <a:ext uri="{0D108BD9-81ED-4DB2-BD59-A6C34878D82A}">
                    <a16:rowId xmlns:a16="http://schemas.microsoft.com/office/drawing/2014/main" xmlns="" val="10002"/>
                  </a:ext>
                </a:extLst>
              </a:tr>
              <a:tr h="1326012">
                <a:tc>
                  <a:txBody>
                    <a:bodyPr/>
                    <a:lstStyle/>
                    <a:p>
                      <a:r>
                        <a:rPr lang="en-US" sz="1400" dirty="0"/>
                        <a:t>99204</a:t>
                      </a:r>
                    </a:p>
                    <a:p>
                      <a:r>
                        <a:rPr lang="en-US" sz="1400" dirty="0"/>
                        <a:t>99214</a:t>
                      </a:r>
                    </a:p>
                  </a:txBody>
                  <a:tcPr/>
                </a:tc>
                <a:tc>
                  <a:txBody>
                    <a:bodyPr/>
                    <a:lstStyle/>
                    <a:p>
                      <a:r>
                        <a:rPr lang="en-US" sz="1400" dirty="0"/>
                        <a:t>Moderate</a:t>
                      </a:r>
                    </a:p>
                  </a:txBody>
                  <a:tcPr/>
                </a:tc>
                <a:tc>
                  <a:txBody>
                    <a:bodyPr/>
                    <a:lstStyle/>
                    <a:p>
                      <a:r>
                        <a:rPr lang="en-US" sz="1400" b="0" i="0" u="sng" kern="1200" dirty="0">
                          <a:solidFill>
                            <a:schemeClr val="dk1"/>
                          </a:solidFill>
                          <a:effectLst/>
                          <a:latin typeface="+mn-lt"/>
                          <a:ea typeface="+mn-ea"/>
                          <a:cs typeface="+mn-cs"/>
                        </a:rPr>
                        <a:t>Moderate</a:t>
                      </a:r>
                      <a:r>
                        <a:rPr lang="en-US" sz="1400" b="0" i="0" u="sng" kern="1200" baseline="0" dirty="0">
                          <a:solidFill>
                            <a:schemeClr val="dk1"/>
                          </a:solidFill>
                          <a:effectLst/>
                          <a:latin typeface="+mn-lt"/>
                          <a:ea typeface="+mn-ea"/>
                          <a:cs typeface="+mn-cs"/>
                        </a:rPr>
                        <a:t> </a:t>
                      </a:r>
                      <a:r>
                        <a:rPr lang="en-US" sz="1400" b="0" i="0" u="sng" kern="1200" dirty="0">
                          <a:solidFill>
                            <a:schemeClr val="dk1"/>
                          </a:solidFill>
                          <a:effectLst/>
                          <a:latin typeface="+mn-lt"/>
                          <a:ea typeface="+mn-ea"/>
                          <a:cs typeface="+mn-cs"/>
                        </a:rPr>
                        <a:t>risk</a:t>
                      </a:r>
                      <a:r>
                        <a:rPr lang="en-US" sz="1400" b="0" i="0" u="none" kern="1200" dirty="0">
                          <a:solidFill>
                            <a:schemeClr val="dk1"/>
                          </a:solidFill>
                          <a:effectLst/>
                          <a:latin typeface="+mn-lt"/>
                          <a:ea typeface="+mn-ea"/>
                          <a:cs typeface="+mn-cs"/>
                        </a:rPr>
                        <a:t> </a:t>
                      </a:r>
                      <a:r>
                        <a:rPr lang="en-US" sz="1400" b="0" i="0" kern="1200" dirty="0">
                          <a:solidFill>
                            <a:schemeClr val="dk1"/>
                          </a:solidFill>
                          <a:effectLst/>
                          <a:latin typeface="+mn-lt"/>
                          <a:ea typeface="+mn-ea"/>
                          <a:cs typeface="+mn-cs"/>
                        </a:rPr>
                        <a:t>of morbidity from additional diagnostic testing or treatment</a:t>
                      </a:r>
                    </a:p>
                    <a:p>
                      <a:r>
                        <a:rPr lang="en-US" sz="1400" b="0" i="0" kern="1200" baseline="0" dirty="0">
                          <a:solidFill>
                            <a:schemeClr val="dk1"/>
                          </a:solidFill>
                          <a:effectLst/>
                          <a:latin typeface="+mn-lt"/>
                          <a:ea typeface="+mn-ea"/>
                          <a:cs typeface="+mn-cs"/>
                        </a:rPr>
                        <a:t> </a:t>
                      </a:r>
                      <a:r>
                        <a:rPr lang="en-US" sz="1400" b="0" i="1" kern="1200" dirty="0">
                          <a:solidFill>
                            <a:schemeClr val="dk1"/>
                          </a:solidFill>
                          <a:effectLst/>
                          <a:latin typeface="+mn-lt"/>
                          <a:ea typeface="+mn-ea"/>
                          <a:cs typeface="+mn-cs"/>
                        </a:rPr>
                        <a:t>Examples only: </a:t>
                      </a:r>
                    </a:p>
                    <a:p>
                      <a:r>
                        <a:rPr lang="en-US" sz="1400" b="0" i="0" kern="1200" dirty="0">
                          <a:solidFill>
                            <a:schemeClr val="dk1"/>
                          </a:solidFill>
                          <a:effectLst/>
                          <a:latin typeface="+mn-lt"/>
                          <a:ea typeface="+mn-ea"/>
                          <a:cs typeface="+mn-cs"/>
                        </a:rPr>
                        <a:t>• Prescription drug management </a:t>
                      </a:r>
                    </a:p>
                    <a:p>
                      <a:r>
                        <a:rPr lang="en-US" sz="1400" b="0" i="0" kern="1200" dirty="0">
                          <a:solidFill>
                            <a:schemeClr val="dk1"/>
                          </a:solidFill>
                          <a:effectLst/>
                          <a:latin typeface="+mn-lt"/>
                          <a:ea typeface="+mn-ea"/>
                          <a:cs typeface="+mn-cs"/>
                        </a:rPr>
                        <a:t>• Decision regarding minor surgery with identified patient or procedure risk factors </a:t>
                      </a:r>
                    </a:p>
                    <a:p>
                      <a:r>
                        <a:rPr lang="en-US" sz="1400" b="0" i="0" kern="1200" dirty="0">
                          <a:solidFill>
                            <a:schemeClr val="dk1"/>
                          </a:solidFill>
                          <a:effectLst/>
                          <a:latin typeface="+mn-lt"/>
                          <a:ea typeface="+mn-ea"/>
                          <a:cs typeface="+mn-cs"/>
                        </a:rPr>
                        <a:t>• Decision regarding elective major surgery without identified patient or procedure risk factors </a:t>
                      </a:r>
                    </a:p>
                    <a:p>
                      <a:r>
                        <a:rPr lang="en-US" sz="1400" b="0" i="0" kern="1200" dirty="0">
                          <a:solidFill>
                            <a:schemeClr val="dk1"/>
                          </a:solidFill>
                          <a:effectLst/>
                          <a:latin typeface="+mn-lt"/>
                          <a:ea typeface="+mn-ea"/>
                          <a:cs typeface="+mn-cs"/>
                        </a:rPr>
                        <a:t>• Diagnosis or treatment significantly limited by </a:t>
                      </a:r>
                      <a:r>
                        <a:rPr lang="en-US" sz="1400" b="1" i="1" kern="1200" dirty="0">
                          <a:solidFill>
                            <a:schemeClr val="dk1"/>
                          </a:solidFill>
                          <a:effectLst/>
                          <a:latin typeface="+mn-lt"/>
                          <a:ea typeface="+mn-ea"/>
                          <a:cs typeface="+mn-cs"/>
                        </a:rPr>
                        <a:t>social determinants of health</a:t>
                      </a:r>
                      <a:endParaRPr lang="en-US" sz="1400" b="1" i="1" dirty="0"/>
                    </a:p>
                  </a:txBody>
                  <a:tcPr/>
                </a:tc>
                <a:tc>
                  <a:txBody>
                    <a:bodyPr/>
                    <a:lstStyle/>
                    <a:p>
                      <a:pPr rtl="0"/>
                      <a:r>
                        <a:rPr lang="en-US" sz="1400" kern="1200" dirty="0">
                          <a:solidFill>
                            <a:schemeClr val="dk1"/>
                          </a:solidFill>
                          <a:effectLst/>
                          <a:latin typeface="+mn-lt"/>
                          <a:ea typeface="+mn-ea"/>
                          <a:cs typeface="+mn-cs"/>
                        </a:rPr>
                        <a:t>Therapeutic nuclear medicine</a:t>
                      </a:r>
                    </a:p>
                    <a:p>
                      <a:pPr rtl="0"/>
                      <a:r>
                        <a:rPr lang="en-US" sz="1400" kern="1200" dirty="0">
                          <a:solidFill>
                            <a:schemeClr val="dk1"/>
                          </a:solidFill>
                          <a:effectLst/>
                          <a:latin typeface="+mn-lt"/>
                          <a:ea typeface="+mn-ea"/>
                          <a:cs typeface="+mn-cs"/>
                        </a:rPr>
                        <a:t>IV fluids with additives</a:t>
                      </a:r>
                    </a:p>
                    <a:p>
                      <a:pPr rtl="0"/>
                      <a:r>
                        <a:rPr lang="en-US" sz="1400" kern="1200" dirty="0">
                          <a:solidFill>
                            <a:schemeClr val="dk1"/>
                          </a:solidFill>
                          <a:effectLst/>
                          <a:latin typeface="+mn-lt"/>
                          <a:ea typeface="+mn-ea"/>
                          <a:cs typeface="+mn-cs"/>
                        </a:rPr>
                        <a:t>Closed treatment of fracture</a:t>
                      </a:r>
                    </a:p>
                    <a:p>
                      <a:pPr rtl="0"/>
                      <a:r>
                        <a:rPr lang="en-US" sz="1400" kern="1200" dirty="0">
                          <a:solidFill>
                            <a:schemeClr val="dk1"/>
                          </a:solidFill>
                          <a:effectLst/>
                          <a:latin typeface="+mn-lt"/>
                          <a:ea typeface="+mn-ea"/>
                          <a:cs typeface="+mn-cs"/>
                        </a:rPr>
                        <a:t>or dislocation without manipulation</a:t>
                      </a:r>
                      <a:r>
                        <a:rPr lang="en-US" sz="1400" b="0" i="0" kern="1200" dirty="0">
                          <a:solidFill>
                            <a:schemeClr val="dk1"/>
                          </a:solidFill>
                          <a:effectLst/>
                          <a:latin typeface="+mn-lt"/>
                          <a:ea typeface="+mn-ea"/>
                          <a:cs typeface="+mn-cs"/>
                        </a:rPr>
                        <a:t/>
                      </a:r>
                      <a:br>
                        <a:rPr lang="en-US" sz="1400" b="0" i="0" kern="1200" dirty="0">
                          <a:solidFill>
                            <a:schemeClr val="dk1"/>
                          </a:solidFill>
                          <a:effectLst/>
                          <a:latin typeface="+mn-lt"/>
                          <a:ea typeface="+mn-ea"/>
                          <a:cs typeface="+mn-cs"/>
                        </a:rPr>
                      </a:br>
                      <a:endParaRPr lang="en-US" sz="1400" dirty="0"/>
                    </a:p>
                  </a:txBody>
                  <a:tcPr/>
                </a:tc>
                <a:extLst>
                  <a:ext uri="{0D108BD9-81ED-4DB2-BD59-A6C34878D82A}">
                    <a16:rowId xmlns:a16="http://schemas.microsoft.com/office/drawing/2014/main" xmlns="" val="10003"/>
                  </a:ext>
                </a:extLst>
              </a:tr>
              <a:tr h="1532280">
                <a:tc>
                  <a:txBody>
                    <a:bodyPr/>
                    <a:lstStyle/>
                    <a:p>
                      <a:r>
                        <a:rPr lang="en-US" sz="1400" dirty="0"/>
                        <a:t>99205</a:t>
                      </a:r>
                    </a:p>
                    <a:p>
                      <a:r>
                        <a:rPr lang="en-US" sz="1400" dirty="0"/>
                        <a:t>99215</a:t>
                      </a:r>
                    </a:p>
                  </a:txBody>
                  <a:tcPr/>
                </a:tc>
                <a:tc>
                  <a:txBody>
                    <a:bodyPr/>
                    <a:lstStyle/>
                    <a:p>
                      <a:r>
                        <a:rPr lang="en-US" sz="1400" dirty="0"/>
                        <a:t>High</a:t>
                      </a:r>
                    </a:p>
                  </a:txBody>
                  <a:tcPr/>
                </a:tc>
                <a:tc>
                  <a:txBody>
                    <a:bodyPr/>
                    <a:lstStyle/>
                    <a:p>
                      <a:r>
                        <a:rPr lang="en-US" sz="1400" b="0" i="0" u="sng" kern="1200" dirty="0">
                          <a:solidFill>
                            <a:schemeClr val="dk1"/>
                          </a:solidFill>
                          <a:effectLst/>
                          <a:latin typeface="+mn-lt"/>
                          <a:ea typeface="+mn-ea"/>
                          <a:cs typeface="+mn-cs"/>
                        </a:rPr>
                        <a:t>High risk</a:t>
                      </a:r>
                      <a:r>
                        <a:rPr lang="en-US" sz="1400" b="0" i="0" u="none" kern="1200" dirty="0">
                          <a:solidFill>
                            <a:schemeClr val="dk1"/>
                          </a:solidFill>
                          <a:effectLst/>
                          <a:latin typeface="+mn-lt"/>
                          <a:ea typeface="+mn-ea"/>
                          <a:cs typeface="+mn-cs"/>
                        </a:rPr>
                        <a:t> </a:t>
                      </a:r>
                      <a:r>
                        <a:rPr lang="en-US" sz="1400" b="0" i="0" kern="1200" dirty="0">
                          <a:solidFill>
                            <a:schemeClr val="dk1"/>
                          </a:solidFill>
                          <a:effectLst/>
                          <a:latin typeface="+mn-lt"/>
                          <a:ea typeface="+mn-ea"/>
                          <a:cs typeface="+mn-cs"/>
                        </a:rPr>
                        <a:t>of morbidity from additional diagnostic testing or treatment </a:t>
                      </a:r>
                    </a:p>
                    <a:p>
                      <a:r>
                        <a:rPr lang="en-US" sz="1400" b="0" i="1" kern="1200" dirty="0">
                          <a:solidFill>
                            <a:schemeClr val="dk1"/>
                          </a:solidFill>
                          <a:effectLst/>
                          <a:latin typeface="+mn-lt"/>
                          <a:ea typeface="+mn-ea"/>
                          <a:cs typeface="+mn-cs"/>
                        </a:rPr>
                        <a:t>Examples only</a:t>
                      </a:r>
                      <a:r>
                        <a:rPr lang="en-US" sz="1400" b="1" i="1" kern="1200" dirty="0">
                          <a:solidFill>
                            <a:schemeClr val="dk1"/>
                          </a:solidFill>
                          <a:effectLst/>
                          <a:latin typeface="+mn-lt"/>
                          <a:ea typeface="+mn-ea"/>
                          <a:cs typeface="+mn-cs"/>
                        </a:rPr>
                        <a:t>:</a:t>
                      </a:r>
                    </a:p>
                    <a:p>
                      <a:r>
                        <a:rPr lang="en-US" sz="1400" b="0" i="1" kern="1200" dirty="0">
                          <a:solidFill>
                            <a:schemeClr val="dk1"/>
                          </a:solidFill>
                          <a:effectLst/>
                          <a:latin typeface="+mn-lt"/>
                          <a:ea typeface="+mn-ea"/>
                          <a:cs typeface="+mn-cs"/>
                        </a:rPr>
                        <a:t>• </a:t>
                      </a:r>
                      <a:r>
                        <a:rPr lang="en-US" sz="1400" b="1" i="0" kern="1200" dirty="0">
                          <a:solidFill>
                            <a:schemeClr val="dk1"/>
                          </a:solidFill>
                          <a:effectLst/>
                          <a:latin typeface="+mn-lt"/>
                          <a:ea typeface="+mn-ea"/>
                          <a:cs typeface="+mn-cs"/>
                        </a:rPr>
                        <a:t>Drug therapy requiring intensive monitoring for toxicity</a:t>
                      </a:r>
                    </a:p>
                    <a:p>
                      <a:r>
                        <a:rPr lang="en-US" sz="1400" b="0" i="0" kern="1200" dirty="0">
                          <a:solidFill>
                            <a:schemeClr val="dk1"/>
                          </a:solidFill>
                          <a:effectLst/>
                          <a:latin typeface="+mn-lt"/>
                          <a:ea typeface="+mn-ea"/>
                          <a:cs typeface="+mn-cs"/>
                        </a:rPr>
                        <a:t>• Decision regarding elective major surgery with identified patient or procedure risk factors</a:t>
                      </a:r>
                    </a:p>
                    <a:p>
                      <a:r>
                        <a:rPr lang="en-US" sz="1400" b="0" i="0" kern="1200" dirty="0">
                          <a:solidFill>
                            <a:schemeClr val="dk1"/>
                          </a:solidFill>
                          <a:effectLst/>
                          <a:latin typeface="+mn-lt"/>
                          <a:ea typeface="+mn-ea"/>
                          <a:cs typeface="+mn-cs"/>
                        </a:rPr>
                        <a:t>• Decision regarding emergency major surgery</a:t>
                      </a:r>
                    </a:p>
                    <a:p>
                      <a:r>
                        <a:rPr lang="en-US" sz="1400" b="0" i="0" kern="1200" dirty="0">
                          <a:solidFill>
                            <a:schemeClr val="dk1"/>
                          </a:solidFill>
                          <a:effectLst/>
                          <a:latin typeface="+mn-lt"/>
                          <a:ea typeface="+mn-ea"/>
                          <a:cs typeface="+mn-cs"/>
                        </a:rPr>
                        <a:t>• Decision regarding hospitalization </a:t>
                      </a:r>
                    </a:p>
                    <a:p>
                      <a:r>
                        <a:rPr lang="en-US" sz="1400" b="0" i="0" kern="1200" dirty="0">
                          <a:solidFill>
                            <a:schemeClr val="dk1"/>
                          </a:solidFill>
                          <a:effectLst/>
                          <a:latin typeface="+mn-lt"/>
                          <a:ea typeface="+mn-ea"/>
                          <a:cs typeface="+mn-cs"/>
                        </a:rPr>
                        <a:t>• Decision not to resuscitate or to de-escalate care because of poor prognosis</a:t>
                      </a:r>
                      <a:endParaRPr lang="en-US" sz="1400" dirty="0"/>
                    </a:p>
                  </a:txBody>
                  <a:tcPr/>
                </a:tc>
                <a:tc>
                  <a:txBody>
                    <a:bodyPr/>
                    <a:lstStyle/>
                    <a:p>
                      <a:pPr rtl="0"/>
                      <a:r>
                        <a:rPr lang="en-US" sz="1400" kern="1200" dirty="0">
                          <a:solidFill>
                            <a:schemeClr val="dk1"/>
                          </a:solidFill>
                          <a:effectLst/>
                          <a:latin typeface="+mn-lt"/>
                          <a:ea typeface="+mn-ea"/>
                          <a:cs typeface="+mn-cs"/>
                        </a:rPr>
                        <a:t>Parenteral controlled substance</a:t>
                      </a:r>
                      <a:endParaRPr lang="en-US" sz="1400" dirty="0">
                        <a:effectLst/>
                      </a:endParaRPr>
                    </a:p>
                    <a:p>
                      <a:r>
                        <a:rPr lang="en-US" sz="1400" b="0" i="0" kern="1200" dirty="0">
                          <a:solidFill>
                            <a:schemeClr val="dk1"/>
                          </a:solidFill>
                          <a:effectLst/>
                          <a:latin typeface="+mn-lt"/>
                          <a:ea typeface="+mn-ea"/>
                          <a:cs typeface="+mn-cs"/>
                        </a:rPr>
                        <a:t/>
                      </a:r>
                      <a:br>
                        <a:rPr lang="en-US" sz="1400" b="0" i="0" kern="1200" dirty="0">
                          <a:solidFill>
                            <a:schemeClr val="dk1"/>
                          </a:solidFill>
                          <a:effectLst/>
                          <a:latin typeface="+mn-lt"/>
                          <a:ea typeface="+mn-ea"/>
                          <a:cs typeface="+mn-cs"/>
                        </a:rPr>
                      </a:br>
                      <a:endParaRPr lang="en-US" sz="1400"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6301984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about Risk</a:t>
            </a:r>
          </a:p>
        </p:txBody>
      </p:sp>
      <p:sp>
        <p:nvSpPr>
          <p:cNvPr id="3" name="Content Placeholder 2"/>
          <p:cNvSpPr>
            <a:spLocks noGrp="1"/>
          </p:cNvSpPr>
          <p:nvPr>
            <p:ph idx="1"/>
          </p:nvPr>
        </p:nvSpPr>
        <p:spPr>
          <a:xfrm>
            <a:off x="581192" y="2180496"/>
            <a:ext cx="11029615" cy="4490760"/>
          </a:xfrm>
        </p:spPr>
        <p:txBody>
          <a:bodyPr>
            <a:normAutofit/>
          </a:bodyPr>
          <a:lstStyle/>
          <a:p>
            <a:pPr marL="0" indent="0">
              <a:buNone/>
            </a:pPr>
            <a:r>
              <a:rPr lang="en-US" dirty="0"/>
              <a:t>The level of risk is based on the consequences of the problem.</a:t>
            </a:r>
          </a:p>
          <a:p>
            <a:pPr marL="0" indent="0">
              <a:buNone/>
            </a:pPr>
            <a:r>
              <a:rPr lang="en-US" dirty="0"/>
              <a:t>The provider does not need to further explain risk whether it is minimal, low, moderate or high. These are common terms and their meaning is understood, and need not be quantified.</a:t>
            </a:r>
          </a:p>
          <a:p>
            <a:pPr marL="0" indent="0">
              <a:buNone/>
            </a:pPr>
            <a:r>
              <a:rPr lang="en-US" dirty="0"/>
              <a:t>Consider Morbidity when selecting a level of risk. Be mindful of functional impairment, organ damage, the effects of treatment, and the morbidity and mortality associated with such treatment.</a:t>
            </a:r>
          </a:p>
          <a:p>
            <a:pPr marL="0" indent="0">
              <a:buNone/>
            </a:pPr>
            <a:r>
              <a:rPr lang="en-US" dirty="0"/>
              <a:t>Drug therapy requiring intensive monitoring means assessing the patient for adverse affects of the drug and not primarily for assessing for therapeutic levels of efficacy.</a:t>
            </a:r>
          </a:p>
          <a:p>
            <a:pPr marL="0" indent="0">
              <a:buNone/>
            </a:pPr>
            <a:r>
              <a:rPr lang="en-US" dirty="0"/>
              <a:t>Monitoring may be patient specific due to co-morbidities as in the patient who is prescribed other medications that may interfere with the typical action of the drug requiring monitoring.</a:t>
            </a:r>
          </a:p>
          <a:p>
            <a:pPr marL="0" indent="0">
              <a:buNone/>
            </a:pPr>
            <a:r>
              <a:rPr lang="en-US" dirty="0"/>
              <a:t>History and Exam elements do not count as intensive monitoring.</a:t>
            </a:r>
          </a:p>
        </p:txBody>
      </p:sp>
    </p:spTree>
    <p:extLst>
      <p:ext uri="{BB962C8B-B14F-4D97-AF65-F5344CB8AC3E}">
        <p14:creationId xmlns:p14="http://schemas.microsoft.com/office/powerpoint/2010/main" val="11989318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Determinants of Health</a:t>
            </a:r>
          </a:p>
        </p:txBody>
      </p:sp>
      <p:sp>
        <p:nvSpPr>
          <p:cNvPr id="3" name="Content Placeholder 2"/>
          <p:cNvSpPr>
            <a:spLocks noGrp="1"/>
          </p:cNvSpPr>
          <p:nvPr>
            <p:ph idx="1"/>
          </p:nvPr>
        </p:nvSpPr>
        <p:spPr>
          <a:xfrm>
            <a:off x="581192" y="2209800"/>
            <a:ext cx="11029615" cy="4470400"/>
          </a:xfrm>
        </p:spPr>
        <p:txBody>
          <a:bodyPr>
            <a:normAutofit/>
          </a:bodyPr>
          <a:lstStyle/>
          <a:p>
            <a:pPr marL="0" indent="0">
              <a:buNone/>
            </a:pPr>
            <a:r>
              <a:rPr lang="en-US" dirty="0"/>
              <a:t>Social Determinants of health refers to individuals who have economic or social circumstances that affect their health. </a:t>
            </a:r>
          </a:p>
          <a:p>
            <a:pPr marL="0" indent="0">
              <a:buNone/>
            </a:pPr>
            <a:r>
              <a:rPr lang="en-US" i="1" dirty="0"/>
              <a:t>Examples</a:t>
            </a:r>
            <a:r>
              <a:rPr lang="en-US" dirty="0"/>
              <a:t> of </a:t>
            </a:r>
            <a:r>
              <a:rPr lang="en-US" dirty="0" err="1"/>
              <a:t>SDoH</a:t>
            </a:r>
            <a:r>
              <a:rPr lang="en-US" dirty="0"/>
              <a:t>:</a:t>
            </a:r>
          </a:p>
          <a:p>
            <a:pPr marL="0" indent="0">
              <a:buNone/>
            </a:pPr>
            <a:endParaRPr lang="en-US" sz="700" dirty="0"/>
          </a:p>
          <a:p>
            <a:pPr marL="1008000" lvl="3" indent="0">
              <a:buNone/>
            </a:pPr>
            <a:r>
              <a:rPr lang="en-US" sz="2000" dirty="0"/>
              <a:t>Homelessness</a:t>
            </a:r>
          </a:p>
          <a:p>
            <a:pPr marL="1008000" lvl="3" indent="0">
              <a:buNone/>
            </a:pPr>
            <a:r>
              <a:rPr lang="en-US" sz="2000" dirty="0"/>
              <a:t>Food Insecurity</a:t>
            </a:r>
          </a:p>
          <a:p>
            <a:pPr marL="1008000" lvl="3" indent="0">
              <a:buNone/>
            </a:pPr>
            <a:r>
              <a:rPr lang="en-US" sz="2000" dirty="0"/>
              <a:t>Housing that does not allow for recommended treatment course (no refrigeration, no ability   to care for injuries in a clean environment)</a:t>
            </a:r>
          </a:p>
          <a:p>
            <a:pPr marL="0" indent="0">
              <a:buNone/>
            </a:pPr>
            <a:r>
              <a:rPr lang="en-US" dirty="0"/>
              <a:t>The above Social Determinants result in a patient who</a:t>
            </a:r>
            <a:r>
              <a:rPr lang="en-US" dirty="0">
                <a:solidFill>
                  <a:schemeClr val="bg2">
                    <a:lumMod val="25000"/>
                  </a:schemeClr>
                </a:solidFill>
              </a:rPr>
              <a:t>se</a:t>
            </a:r>
            <a:r>
              <a:rPr lang="en-US" dirty="0"/>
              <a:t> care management is considered</a:t>
            </a:r>
            <a:r>
              <a:rPr lang="en-US" dirty="0">
                <a:solidFill>
                  <a:srgbClr val="FF0000"/>
                </a:solidFill>
              </a:rPr>
              <a:t> </a:t>
            </a:r>
            <a:r>
              <a:rPr lang="en-US" dirty="0"/>
              <a:t>Moderate Risk, 99204/99214</a:t>
            </a:r>
          </a:p>
          <a:p>
            <a:pPr marL="0" indent="0">
              <a:buNone/>
            </a:pPr>
            <a:endParaRPr lang="en-US" dirty="0"/>
          </a:p>
          <a:p>
            <a:endParaRPr lang="en-US" dirty="0"/>
          </a:p>
        </p:txBody>
      </p:sp>
    </p:spTree>
    <p:extLst>
      <p:ext uri="{BB962C8B-B14F-4D97-AF65-F5344CB8AC3E}">
        <p14:creationId xmlns:p14="http://schemas.microsoft.com/office/powerpoint/2010/main" val="6247856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366" y="286604"/>
            <a:ext cx="10769313" cy="1452044"/>
          </a:xfrm>
        </p:spPr>
        <p:txBody>
          <a:bodyPr>
            <a:normAutofit/>
          </a:bodyPr>
          <a:lstStyle/>
          <a:p>
            <a:r>
              <a:rPr lang="en-US" dirty="0"/>
              <a:t>New Complexity Code</a:t>
            </a:r>
          </a:p>
        </p:txBody>
      </p:sp>
      <p:sp>
        <p:nvSpPr>
          <p:cNvPr id="3" name="Content Placeholder 2"/>
          <p:cNvSpPr>
            <a:spLocks noGrp="1"/>
          </p:cNvSpPr>
          <p:nvPr>
            <p:ph idx="1"/>
          </p:nvPr>
        </p:nvSpPr>
        <p:spPr>
          <a:xfrm>
            <a:off x="386366" y="1738648"/>
            <a:ext cx="10769314" cy="4130446"/>
          </a:xfrm>
        </p:spPr>
        <p:txBody>
          <a:bodyPr>
            <a:normAutofit/>
          </a:bodyPr>
          <a:lstStyle/>
          <a:p>
            <a:pPr marL="0" indent="0">
              <a:buNone/>
            </a:pPr>
            <a:r>
              <a:rPr lang="en-US" i="1" dirty="0"/>
              <a:t>HCPCS Code G2211:</a:t>
            </a:r>
          </a:p>
          <a:p>
            <a:pPr marL="0" indent="0">
              <a:buNone/>
            </a:pPr>
            <a:r>
              <a:rPr lang="en-US" dirty="0"/>
              <a:t>CMS finalized the implementation of add on </a:t>
            </a:r>
            <a:r>
              <a:rPr lang="en-US" b="1" dirty="0"/>
              <a:t>complexity code GG211 </a:t>
            </a:r>
            <a:r>
              <a:rPr lang="en-US" dirty="0"/>
              <a:t>(formerly GPC1X). HCPCS code G2211 describes "visit complexity inherent to evaluation and management associated with medical care services... part of ongoing care related to a patient's single, serious condition or complex condition." The agency’s goal is to capture the practitioner work that may not be included in the valuation of the primary office/outpatient E&amp;M service as the patient's condition requires the expertise of a clinician who has specialized skills, knowledge, and expertise. The service accounts for the time, intensity, and resources involved in a practitioner's collaboration and continuous care planning with the patient </a:t>
            </a:r>
            <a:r>
              <a:rPr lang="en-US" i="1" u="sng" dirty="0"/>
              <a:t>in addition to</a:t>
            </a:r>
            <a:r>
              <a:rPr lang="en-US" dirty="0"/>
              <a:t> an E&amp;M service.</a:t>
            </a:r>
          </a:p>
          <a:p>
            <a:pPr marL="0" indent="0">
              <a:buNone/>
            </a:pPr>
            <a:r>
              <a:rPr lang="en-US" i="1" dirty="0"/>
              <a:t>“a comprehensive, longitudinal, and continuous relationship with the patient and involves delivery of team-based care that is accessible, coordinated with other practitioners and providers, and integrated with the broader health care landscape.”</a:t>
            </a:r>
            <a:endParaRPr lang="en-US" dirty="0"/>
          </a:p>
          <a:p>
            <a:endParaRPr lang="en-US" dirty="0"/>
          </a:p>
        </p:txBody>
      </p:sp>
    </p:spTree>
    <p:extLst>
      <p:ext uri="{BB962C8B-B14F-4D97-AF65-F5344CB8AC3E}">
        <p14:creationId xmlns:p14="http://schemas.microsoft.com/office/powerpoint/2010/main" val="11999654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6603"/>
            <a:ext cx="10698480" cy="1464923"/>
          </a:xfrm>
        </p:spPr>
        <p:txBody>
          <a:bodyPr>
            <a:normAutofit/>
          </a:bodyPr>
          <a:lstStyle/>
          <a:p>
            <a:r>
              <a:rPr lang="en-US" sz="3600" dirty="0"/>
              <a:t>Patient Example</a:t>
            </a:r>
          </a:p>
        </p:txBody>
      </p:sp>
      <p:sp>
        <p:nvSpPr>
          <p:cNvPr id="3" name="Content Placeholder 2"/>
          <p:cNvSpPr>
            <a:spLocks noGrp="1"/>
          </p:cNvSpPr>
          <p:nvPr>
            <p:ph idx="1"/>
          </p:nvPr>
        </p:nvSpPr>
        <p:spPr>
          <a:xfrm>
            <a:off x="457200" y="1751527"/>
            <a:ext cx="10698480" cy="4117567"/>
          </a:xfrm>
        </p:spPr>
        <p:txBody>
          <a:bodyPr>
            <a:normAutofit/>
          </a:bodyPr>
          <a:lstStyle/>
          <a:p>
            <a:pPr marL="0" indent="0">
              <a:buNone/>
            </a:pPr>
            <a:r>
              <a:rPr lang="en-US" dirty="0"/>
              <a:t>Chief Complaint: Patient presents today for follow up of DM, COPD and HTN</a:t>
            </a:r>
          </a:p>
          <a:p>
            <a:pPr marL="0" indent="0">
              <a:buNone/>
            </a:pPr>
            <a:r>
              <a:rPr lang="en-US" dirty="0"/>
              <a:t>HPI: 54 year old female who has been compliant with her medication and diet for several years for DM, COPD and HTN. This is her six month follow up for medication management.</a:t>
            </a:r>
          </a:p>
          <a:p>
            <a:pPr marL="0" indent="0">
              <a:buNone/>
            </a:pPr>
            <a:r>
              <a:rPr lang="en-US" dirty="0"/>
              <a:t>ROS and PFSH: Recorded and reviewed from last visit</a:t>
            </a:r>
          </a:p>
          <a:p>
            <a:pPr marL="0" indent="0">
              <a:buNone/>
            </a:pPr>
            <a:r>
              <a:rPr lang="en-US" dirty="0"/>
              <a:t>Exam: Vital signs BP 128/72, Temp 98.6, Weight 150 lbs. Height 62 inches. Appears stated age. Respiratory: wheezing, rales noted, weak respiratory effort. Skin dry no lesions noted, slightly dehydrated.</a:t>
            </a:r>
          </a:p>
          <a:p>
            <a:pPr marL="0" indent="0">
              <a:buNone/>
            </a:pPr>
            <a:r>
              <a:rPr lang="en-US" dirty="0"/>
              <a:t>Assessment: DM stable, Continue insulin, metformin and diet. COPD asymptomatic, continue current meds, Hypertension: Metoprolol, cardiovascular exercise.</a:t>
            </a:r>
          </a:p>
          <a:p>
            <a:pPr marL="0" indent="0">
              <a:buNone/>
            </a:pPr>
            <a:r>
              <a:rPr lang="en-US" dirty="0"/>
              <a:t>Total Time of visit (15minutes)</a:t>
            </a:r>
          </a:p>
        </p:txBody>
      </p:sp>
    </p:spTree>
    <p:extLst>
      <p:ext uri="{BB962C8B-B14F-4D97-AF65-F5344CB8AC3E}">
        <p14:creationId xmlns:p14="http://schemas.microsoft.com/office/powerpoint/2010/main" val="24543075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1054100"/>
            <a:ext cx="11315700" cy="647700"/>
          </a:xfrm>
        </p:spPr>
        <p:txBody>
          <a:bodyPr>
            <a:normAutofit/>
          </a:bodyPr>
          <a:lstStyle/>
          <a:p>
            <a:r>
              <a:rPr lang="en-US" sz="3600" dirty="0"/>
              <a:t>Coding</a:t>
            </a:r>
          </a:p>
        </p:txBody>
      </p:sp>
      <p:sp>
        <p:nvSpPr>
          <p:cNvPr id="3" name="Content Placeholder 2"/>
          <p:cNvSpPr>
            <a:spLocks noGrp="1"/>
          </p:cNvSpPr>
          <p:nvPr>
            <p:ph idx="1"/>
          </p:nvPr>
        </p:nvSpPr>
        <p:spPr>
          <a:xfrm>
            <a:off x="431800" y="2032000"/>
            <a:ext cx="10723880" cy="3837094"/>
          </a:xfrm>
        </p:spPr>
        <p:txBody>
          <a:bodyPr>
            <a:normAutofit lnSpcReduction="10000"/>
          </a:bodyPr>
          <a:lstStyle/>
          <a:p>
            <a:pPr marL="0" indent="0">
              <a:buNone/>
            </a:pPr>
            <a:r>
              <a:rPr lang="en-US" dirty="0"/>
              <a:t>Number and complexity of problems addressed: 3 chronic, stable conditions: MODERATE</a:t>
            </a:r>
          </a:p>
          <a:p>
            <a:pPr marL="0" indent="0">
              <a:buNone/>
            </a:pPr>
            <a:endParaRPr lang="en-US" dirty="0"/>
          </a:p>
          <a:p>
            <a:pPr marL="0" indent="0">
              <a:buNone/>
            </a:pPr>
            <a:r>
              <a:rPr lang="en-US" dirty="0"/>
              <a:t>Amount and/or complexity of data to be reviewed: 2 laboratory tests: Limited</a:t>
            </a:r>
          </a:p>
          <a:p>
            <a:pPr marL="0" indent="0">
              <a:buNone/>
            </a:pPr>
            <a:endParaRPr lang="en-US" dirty="0"/>
          </a:p>
          <a:p>
            <a:pPr marL="0" indent="0">
              <a:buNone/>
            </a:pPr>
            <a:r>
              <a:rPr lang="en-US" dirty="0"/>
              <a:t>Risk of complications and/or morbidity or mortality of patient management: Prescription drug management: MODERATE</a:t>
            </a:r>
          </a:p>
          <a:p>
            <a:pPr marL="0" indent="0">
              <a:buNone/>
            </a:pPr>
            <a:r>
              <a:rPr lang="en-US" dirty="0"/>
              <a:t>Code: 99214</a:t>
            </a:r>
          </a:p>
          <a:p>
            <a:pPr marL="0" indent="0">
              <a:buNone/>
            </a:pPr>
            <a:r>
              <a:rPr lang="en-US" dirty="0"/>
              <a:t>Level is chosen either by the level of MDM performed or by the total time spent performing the service on the day of the encounter, which ever is more advantageous to the provider. Total time spent on this visit was 15 minutes which would have been a 99212.</a:t>
            </a:r>
          </a:p>
        </p:txBody>
      </p:sp>
    </p:spTree>
    <p:extLst>
      <p:ext uri="{BB962C8B-B14F-4D97-AF65-F5344CB8AC3E}">
        <p14:creationId xmlns:p14="http://schemas.microsoft.com/office/powerpoint/2010/main" val="3191171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Changes</a:t>
            </a:r>
          </a:p>
        </p:txBody>
      </p:sp>
      <p:sp>
        <p:nvSpPr>
          <p:cNvPr id="3" name="Content Placeholder 2"/>
          <p:cNvSpPr>
            <a:spLocks noGrp="1"/>
          </p:cNvSpPr>
          <p:nvPr>
            <p:ph idx="1"/>
          </p:nvPr>
        </p:nvSpPr>
        <p:spPr/>
        <p:txBody>
          <a:bodyPr>
            <a:normAutofit/>
          </a:bodyPr>
          <a:lstStyle/>
          <a:p>
            <a:r>
              <a:rPr lang="en-US" dirty="0">
                <a:solidFill>
                  <a:schemeClr val="tx1">
                    <a:lumMod val="65000"/>
                    <a:lumOff val="35000"/>
                  </a:schemeClr>
                </a:solidFill>
              </a:rPr>
              <a:t>CPT code 99201 has been deleted</a:t>
            </a:r>
          </a:p>
          <a:p>
            <a:r>
              <a:rPr lang="en-US" dirty="0">
                <a:solidFill>
                  <a:schemeClr val="tx1">
                    <a:lumMod val="65000"/>
                    <a:lumOff val="35000"/>
                  </a:schemeClr>
                </a:solidFill>
              </a:rPr>
              <a:t>CPT has significantly changed the documentation requirements for new and established outpatient codes (99202-99215)</a:t>
            </a:r>
          </a:p>
          <a:p>
            <a:r>
              <a:rPr lang="en-US" dirty="0">
                <a:solidFill>
                  <a:schemeClr val="tx1">
                    <a:lumMod val="65000"/>
                    <a:lumOff val="35000"/>
                  </a:schemeClr>
                </a:solidFill>
              </a:rPr>
              <a:t>Providers will now determine the level of service based on either Time or Medical Decision</a:t>
            </a:r>
          </a:p>
          <a:p>
            <a:r>
              <a:rPr lang="en-US" dirty="0">
                <a:solidFill>
                  <a:schemeClr val="tx1">
                    <a:lumMod val="65000"/>
                    <a:lumOff val="35000"/>
                  </a:schemeClr>
                </a:solidFill>
              </a:rPr>
              <a:t>A Medically appropriate history and/or exam will be included in the encounter note, but the content of these elements is no longer a factor in code selection</a:t>
            </a:r>
          </a:p>
          <a:p>
            <a:r>
              <a:rPr lang="en-US" dirty="0">
                <a:solidFill>
                  <a:schemeClr val="tx1">
                    <a:lumMod val="65000"/>
                    <a:lumOff val="35000"/>
                  </a:schemeClr>
                </a:solidFill>
              </a:rPr>
              <a:t>The extent of History and Exam elements will be determined by the Physician or other Non Physician providers, as dictated by the patient’s medical condition </a:t>
            </a:r>
          </a:p>
          <a:p>
            <a:endParaRPr lang="en-US" dirty="0"/>
          </a:p>
        </p:txBody>
      </p:sp>
    </p:spTree>
    <p:extLst>
      <p:ext uri="{BB962C8B-B14F-4D97-AF65-F5344CB8AC3E}">
        <p14:creationId xmlns:p14="http://schemas.microsoft.com/office/powerpoint/2010/main" val="4882617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44699"/>
            <a:ext cx="10058400" cy="1275008"/>
          </a:xfrm>
        </p:spPr>
        <p:txBody>
          <a:bodyPr>
            <a:normAutofit/>
          </a:bodyPr>
          <a:lstStyle/>
          <a:p>
            <a:r>
              <a:rPr lang="en-US" sz="3600" dirty="0" smtClean="0"/>
              <a:t>New Patient Encounter based on MDM</a:t>
            </a:r>
            <a:endParaRPr lang="en-US" sz="3600" dirty="0"/>
          </a:p>
        </p:txBody>
      </p:sp>
      <p:sp>
        <p:nvSpPr>
          <p:cNvPr id="3" name="Content Placeholder 2"/>
          <p:cNvSpPr>
            <a:spLocks noGrp="1"/>
          </p:cNvSpPr>
          <p:nvPr>
            <p:ph idx="1"/>
          </p:nvPr>
        </p:nvSpPr>
        <p:spPr>
          <a:xfrm>
            <a:off x="1097280" y="1712890"/>
            <a:ext cx="10058400" cy="4156204"/>
          </a:xfrm>
        </p:spPr>
        <p:txBody>
          <a:bodyPr>
            <a:normAutofit/>
          </a:bodyPr>
          <a:lstStyle/>
          <a:p>
            <a:r>
              <a:rPr lang="en-US" sz="1800" dirty="0" smtClean="0"/>
              <a:t>Chief Complaint: Nausea Vomiting Diarrhea</a:t>
            </a:r>
          </a:p>
          <a:p>
            <a:r>
              <a:rPr lang="en-US" sz="1800" dirty="0" smtClean="0"/>
              <a:t>HPI:  64 year old female here for 3 day history of Nausea vomiting and diarrhea. Does not want to be hospitalized.</a:t>
            </a:r>
          </a:p>
          <a:p>
            <a:r>
              <a:rPr lang="en-US" sz="1800" dirty="0" smtClean="0"/>
              <a:t>Medicines: Lasix, Metoprolol, Coumadin</a:t>
            </a:r>
          </a:p>
          <a:p>
            <a:r>
              <a:rPr lang="en-US" sz="1800" dirty="0" smtClean="0"/>
              <a:t>ROS: General fatigue, congestion, Joint pain, denies chest pain</a:t>
            </a:r>
          </a:p>
          <a:p>
            <a:r>
              <a:rPr lang="en-US" sz="1800" dirty="0" smtClean="0"/>
              <a:t>PE: Gen: appears ill vomiting x2 while in the office HEENT TM, Pharynx normal. Lungs Wheezing, CV Heart rate irregular, GI Tenderness noted, Neuro Weakness Lower extremities Significant swelling to feet and ankles</a:t>
            </a:r>
          </a:p>
          <a:p>
            <a:r>
              <a:rPr lang="en-US" sz="1800" dirty="0" smtClean="0"/>
              <a:t>Assessment: Intractable Nausea, dehydration</a:t>
            </a:r>
          </a:p>
          <a:p>
            <a:r>
              <a:rPr lang="en-US" sz="1800" dirty="0" smtClean="0"/>
              <a:t>Plan: IV Fluids, Zofran 8mg. (</a:t>
            </a:r>
            <a:r>
              <a:rPr lang="en-US" sz="1800" dirty="0" err="1" smtClean="0"/>
              <a:t>po</a:t>
            </a:r>
            <a:r>
              <a:rPr lang="en-US" sz="1800" dirty="0" smtClean="0"/>
              <a:t>) Encouraged patient to go to the hospital due to </a:t>
            </a:r>
            <a:r>
              <a:rPr lang="en-US" sz="1800" dirty="0" err="1" smtClean="0"/>
              <a:t>rx</a:t>
            </a:r>
            <a:r>
              <a:rPr lang="en-US" sz="1800" dirty="0" smtClean="0"/>
              <a:t> of Lasix and positive edema. Patient agrees</a:t>
            </a:r>
          </a:p>
          <a:p>
            <a:endParaRPr lang="en-US" sz="1800" dirty="0" smtClean="0"/>
          </a:p>
          <a:p>
            <a:endParaRPr lang="en-US" sz="1800" dirty="0"/>
          </a:p>
        </p:txBody>
      </p:sp>
    </p:spTree>
    <p:extLst>
      <p:ext uri="{BB962C8B-B14F-4D97-AF65-F5344CB8AC3E}">
        <p14:creationId xmlns:p14="http://schemas.microsoft.com/office/powerpoint/2010/main" val="23270119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Coding for visit</a:t>
            </a:r>
            <a:endParaRPr lang="en-US" dirty="0"/>
          </a:p>
        </p:txBody>
      </p:sp>
      <p:sp>
        <p:nvSpPr>
          <p:cNvPr id="3" name="Content Placeholder 2"/>
          <p:cNvSpPr>
            <a:spLocks noGrp="1"/>
          </p:cNvSpPr>
          <p:nvPr>
            <p:ph idx="1"/>
          </p:nvPr>
        </p:nvSpPr>
        <p:spPr/>
        <p:txBody>
          <a:bodyPr/>
          <a:lstStyle/>
          <a:p>
            <a:r>
              <a:rPr lang="en-US" dirty="0" smtClean="0"/>
              <a:t>Number and Complexity of problems addressed 1 acute illness with systemic symptoms: </a:t>
            </a:r>
            <a:r>
              <a:rPr lang="en-US" b="1" dirty="0" smtClean="0"/>
              <a:t>Moderate</a:t>
            </a:r>
          </a:p>
          <a:p>
            <a:r>
              <a:rPr lang="en-US" dirty="0" smtClean="0"/>
              <a:t>Amount and/or complexity of date to be reviewed and analyzed: None</a:t>
            </a:r>
          </a:p>
          <a:p>
            <a:r>
              <a:rPr lang="en-US" dirty="0" smtClean="0"/>
              <a:t>Risk of complications and/or morbidity or mortality of patient management:</a:t>
            </a:r>
          </a:p>
          <a:p>
            <a:r>
              <a:rPr lang="en-US" dirty="0" smtClean="0"/>
              <a:t>Decision regarding hospitalization </a:t>
            </a:r>
            <a:r>
              <a:rPr lang="en-US" b="1" dirty="0" smtClean="0"/>
              <a:t>High</a:t>
            </a:r>
          </a:p>
          <a:p>
            <a:endParaRPr lang="en-US" dirty="0"/>
          </a:p>
        </p:txBody>
      </p:sp>
    </p:spTree>
    <p:extLst>
      <p:ext uri="{BB962C8B-B14F-4D97-AF65-F5344CB8AC3E}">
        <p14:creationId xmlns:p14="http://schemas.microsoft.com/office/powerpoint/2010/main" val="20304599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6603"/>
            <a:ext cx="10698480" cy="1516797"/>
          </a:xfrm>
        </p:spPr>
        <p:txBody>
          <a:bodyPr>
            <a:normAutofit/>
          </a:bodyPr>
          <a:lstStyle/>
          <a:p>
            <a:r>
              <a:rPr lang="en-US" dirty="0"/>
              <a:t>Patient example of 99214 based on Time</a:t>
            </a:r>
          </a:p>
        </p:txBody>
      </p:sp>
      <p:sp>
        <p:nvSpPr>
          <p:cNvPr id="3" name="Content Placeholder 2"/>
          <p:cNvSpPr>
            <a:spLocks noGrp="1"/>
          </p:cNvSpPr>
          <p:nvPr>
            <p:ph idx="1"/>
          </p:nvPr>
        </p:nvSpPr>
        <p:spPr>
          <a:xfrm>
            <a:off x="457200" y="2171700"/>
            <a:ext cx="10698480" cy="3697394"/>
          </a:xfrm>
        </p:spPr>
        <p:txBody>
          <a:bodyPr/>
          <a:lstStyle/>
          <a:p>
            <a:endParaRPr lang="en-US" dirty="0"/>
          </a:p>
          <a:p>
            <a:endParaRPr lang="en-US" dirty="0"/>
          </a:p>
          <a:p>
            <a:pPr marL="0" indent="0">
              <a:buNone/>
            </a:pPr>
            <a:r>
              <a:rPr lang="en-US" sz="2400" dirty="0"/>
              <a:t>62 year old female here for follow up of Left Breast lump</a:t>
            </a:r>
          </a:p>
          <a:p>
            <a:pPr marL="0" indent="0">
              <a:buNone/>
            </a:pPr>
            <a:r>
              <a:rPr lang="en-US" sz="2400" dirty="0"/>
              <a:t>HPI: Patient X reports feeling anxious today. She is here to discuss the results of her most recent mammogram and ultrasound</a:t>
            </a:r>
          </a:p>
          <a:p>
            <a:pPr marL="0" indent="0">
              <a:buNone/>
            </a:pPr>
            <a:r>
              <a:rPr lang="en-US" sz="2400" dirty="0"/>
              <a:t>Exam: deferred</a:t>
            </a:r>
          </a:p>
          <a:p>
            <a:endParaRPr lang="en-US" dirty="0"/>
          </a:p>
          <a:p>
            <a:endParaRPr lang="en-US" dirty="0"/>
          </a:p>
        </p:txBody>
      </p:sp>
    </p:spTree>
    <p:extLst>
      <p:ext uri="{BB962C8B-B14F-4D97-AF65-F5344CB8AC3E}">
        <p14:creationId xmlns:p14="http://schemas.microsoft.com/office/powerpoint/2010/main" val="36522564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286603"/>
            <a:ext cx="10723880" cy="1478697"/>
          </a:xfrm>
        </p:spPr>
        <p:txBody>
          <a:bodyPr>
            <a:normAutofit/>
          </a:bodyPr>
          <a:lstStyle/>
          <a:p>
            <a:r>
              <a:rPr lang="en-US" dirty="0"/>
              <a:t>Coding</a:t>
            </a:r>
          </a:p>
        </p:txBody>
      </p:sp>
      <p:sp>
        <p:nvSpPr>
          <p:cNvPr id="3" name="Content Placeholder 2"/>
          <p:cNvSpPr>
            <a:spLocks noGrp="1"/>
          </p:cNvSpPr>
          <p:nvPr>
            <p:ph idx="1"/>
          </p:nvPr>
        </p:nvSpPr>
        <p:spPr>
          <a:xfrm>
            <a:off x="431800" y="2180496"/>
            <a:ext cx="11179007" cy="3678303"/>
          </a:xfrm>
        </p:spPr>
        <p:txBody>
          <a:bodyPr>
            <a:normAutofit/>
          </a:bodyPr>
          <a:lstStyle/>
          <a:p>
            <a:pPr marL="0" indent="0">
              <a:buNone/>
            </a:pPr>
            <a:r>
              <a:rPr lang="en-US" dirty="0"/>
              <a:t>Total time of this visit was 35 minutes. The findings of the Mammogram along with the Ultrasound were discussed in great detail.</a:t>
            </a:r>
          </a:p>
          <a:p>
            <a:pPr marL="0" indent="0">
              <a:buNone/>
            </a:pPr>
            <a:r>
              <a:rPr lang="en-US" dirty="0"/>
              <a:t>Follow up in six months was recommended to follow the area of the breast lump closely.</a:t>
            </a:r>
          </a:p>
          <a:p>
            <a:pPr marL="0" indent="0">
              <a:buNone/>
            </a:pPr>
            <a:r>
              <a:rPr lang="en-US" dirty="0"/>
              <a:t>The patient was reassured about risk factors and family history.</a:t>
            </a:r>
          </a:p>
          <a:p>
            <a:pPr marL="0" indent="0">
              <a:buNone/>
            </a:pPr>
            <a:r>
              <a:rPr lang="en-US" dirty="0"/>
              <a:t>The patient was instructed to call immediately if there is any change in the area.</a:t>
            </a:r>
          </a:p>
          <a:p>
            <a:pPr marL="0" indent="0">
              <a:buNone/>
            </a:pPr>
            <a:r>
              <a:rPr lang="en-US" dirty="0"/>
              <a:t>Additionally, ways to control anxiety and sleeplessness were discussed. Patient agrees to try non prescriptive methods for both.</a:t>
            </a:r>
          </a:p>
          <a:p>
            <a:endParaRPr lang="en-US" dirty="0"/>
          </a:p>
        </p:txBody>
      </p:sp>
    </p:spTree>
    <p:extLst>
      <p:ext uri="{BB962C8B-B14F-4D97-AF65-F5344CB8AC3E}">
        <p14:creationId xmlns:p14="http://schemas.microsoft.com/office/powerpoint/2010/main" val="27834793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6603"/>
            <a:ext cx="10698480" cy="1464923"/>
          </a:xfrm>
        </p:spPr>
        <p:txBody>
          <a:bodyPr>
            <a:normAutofit/>
          </a:bodyPr>
          <a:lstStyle/>
          <a:p>
            <a:r>
              <a:rPr lang="en-US" sz="3600" dirty="0"/>
              <a:t>Patient example</a:t>
            </a:r>
          </a:p>
        </p:txBody>
      </p:sp>
      <p:sp>
        <p:nvSpPr>
          <p:cNvPr id="3" name="Content Placeholder 2"/>
          <p:cNvSpPr>
            <a:spLocks noGrp="1"/>
          </p:cNvSpPr>
          <p:nvPr>
            <p:ph idx="1"/>
          </p:nvPr>
        </p:nvSpPr>
        <p:spPr>
          <a:xfrm>
            <a:off x="457200" y="1751526"/>
            <a:ext cx="10698480" cy="4117567"/>
          </a:xfrm>
        </p:spPr>
        <p:txBody>
          <a:bodyPr/>
          <a:lstStyle/>
          <a:p>
            <a:pPr marL="0" indent="0">
              <a:buNone/>
            </a:pPr>
            <a:r>
              <a:rPr lang="en-US" sz="2000" dirty="0"/>
              <a:t>Chief Complaint: Patient returns today for a note to return to work after testing positive for Covid.</a:t>
            </a:r>
          </a:p>
          <a:p>
            <a:pPr marL="0" indent="0">
              <a:buNone/>
            </a:pPr>
            <a:r>
              <a:rPr lang="en-US" sz="2000" dirty="0"/>
              <a:t>HPI: Patient was seen two weeks ago for Covid.  Asymptomatic today and negative test from Quest. (Total time in review 2 minutes)</a:t>
            </a:r>
          </a:p>
          <a:p>
            <a:pPr marL="0" indent="0">
              <a:buNone/>
            </a:pPr>
            <a:r>
              <a:rPr lang="en-US" sz="2000" dirty="0"/>
              <a:t>Exam: Patient is in no acute distress Afebrile. Lungs clear to auscultation, denies malaise.              (Total time 5 minutes)</a:t>
            </a:r>
          </a:p>
          <a:p>
            <a:pPr marL="0" indent="0">
              <a:buNone/>
            </a:pPr>
            <a:r>
              <a:rPr lang="en-US" sz="2000" dirty="0"/>
              <a:t>Assessment: Viral illness resolved.  A note was given to return to work. Return to clinic as needed. (Total time 3 minutes)</a:t>
            </a:r>
          </a:p>
          <a:p>
            <a:pPr marL="0" indent="0">
              <a:buNone/>
            </a:pPr>
            <a:r>
              <a:rPr lang="en-US" sz="2000" dirty="0"/>
              <a:t>Documentation in Medical Record (Total time 2 minutes)</a:t>
            </a:r>
          </a:p>
        </p:txBody>
      </p:sp>
    </p:spTree>
    <p:extLst>
      <p:ext uri="{BB962C8B-B14F-4D97-AF65-F5344CB8AC3E}">
        <p14:creationId xmlns:p14="http://schemas.microsoft.com/office/powerpoint/2010/main" val="27590718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286603"/>
            <a:ext cx="10673080" cy="1439165"/>
          </a:xfrm>
        </p:spPr>
        <p:txBody>
          <a:bodyPr>
            <a:normAutofit/>
          </a:bodyPr>
          <a:lstStyle/>
          <a:p>
            <a:r>
              <a:rPr lang="en-US" sz="3600" dirty="0"/>
              <a:t>Coding</a:t>
            </a:r>
          </a:p>
        </p:txBody>
      </p:sp>
      <p:sp>
        <p:nvSpPr>
          <p:cNvPr id="3" name="Content Placeholder 2"/>
          <p:cNvSpPr>
            <a:spLocks noGrp="1"/>
          </p:cNvSpPr>
          <p:nvPr>
            <p:ph idx="1"/>
          </p:nvPr>
        </p:nvSpPr>
        <p:spPr>
          <a:xfrm>
            <a:off x="482600" y="2019300"/>
            <a:ext cx="10673080" cy="3849794"/>
          </a:xfrm>
        </p:spPr>
        <p:txBody>
          <a:bodyPr>
            <a:normAutofit/>
          </a:bodyPr>
          <a:lstStyle/>
          <a:p>
            <a:pPr marL="0" indent="0">
              <a:buNone/>
            </a:pPr>
            <a:r>
              <a:rPr lang="en-US" sz="2000" dirty="0"/>
              <a:t>Code Selected 99212 </a:t>
            </a:r>
          </a:p>
          <a:p>
            <a:pPr marL="0" indent="0">
              <a:buNone/>
            </a:pPr>
            <a:r>
              <a:rPr lang="en-US" sz="2000" dirty="0"/>
              <a:t>Rationale 99212 time range is 10-19 minutes</a:t>
            </a:r>
          </a:p>
          <a:p>
            <a:pPr marL="0" indent="0">
              <a:buNone/>
            </a:pPr>
            <a:r>
              <a:rPr lang="en-US" sz="2000" dirty="0"/>
              <a:t>MDM comparison: 99211</a:t>
            </a:r>
          </a:p>
        </p:txBody>
      </p:sp>
    </p:spTree>
    <p:extLst>
      <p:ext uri="{BB962C8B-B14F-4D97-AF65-F5344CB8AC3E}">
        <p14:creationId xmlns:p14="http://schemas.microsoft.com/office/powerpoint/2010/main" val="30996389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286604"/>
            <a:ext cx="10749280" cy="1504096"/>
          </a:xfrm>
        </p:spPr>
        <p:txBody>
          <a:bodyPr>
            <a:normAutofit/>
          </a:bodyPr>
          <a:lstStyle/>
          <a:p>
            <a:r>
              <a:rPr lang="en-US" sz="3200" dirty="0"/>
              <a:t>How do we Prepare?</a:t>
            </a:r>
          </a:p>
        </p:txBody>
      </p:sp>
      <p:sp>
        <p:nvSpPr>
          <p:cNvPr id="3" name="Content Placeholder 2"/>
          <p:cNvSpPr>
            <a:spLocks noGrp="1"/>
          </p:cNvSpPr>
          <p:nvPr>
            <p:ph idx="1"/>
          </p:nvPr>
        </p:nvSpPr>
        <p:spPr/>
        <p:txBody>
          <a:bodyPr>
            <a:normAutofit lnSpcReduction="10000"/>
          </a:bodyPr>
          <a:lstStyle/>
          <a:p>
            <a:pPr marL="0" indent="0">
              <a:buNone/>
            </a:pPr>
            <a:r>
              <a:rPr lang="en-US" dirty="0"/>
              <a:t/>
            </a:r>
            <a:br>
              <a:rPr lang="en-US" dirty="0"/>
            </a:br>
            <a:r>
              <a:rPr lang="en-US" dirty="0"/>
              <a:t>Consider what is happening currently</a:t>
            </a:r>
          </a:p>
          <a:p>
            <a:pPr marL="0" indent="0">
              <a:buNone/>
            </a:pPr>
            <a:r>
              <a:rPr lang="en-US" dirty="0"/>
              <a:t>Take a close look at the new requirements and determine where there may be gaps in documentation</a:t>
            </a:r>
          </a:p>
          <a:p>
            <a:pPr marL="0" indent="0">
              <a:buNone/>
            </a:pPr>
            <a:r>
              <a:rPr lang="en-US" dirty="0"/>
              <a:t>What E/M CPT code can be supported with current documentation</a:t>
            </a:r>
          </a:p>
          <a:p>
            <a:pPr marL="0" indent="0">
              <a:buNone/>
            </a:pPr>
            <a:r>
              <a:rPr lang="en-US" dirty="0"/>
              <a:t>Begin Education regarding upcoming changes</a:t>
            </a:r>
          </a:p>
          <a:p>
            <a:pPr marL="0" indent="0">
              <a:buNone/>
            </a:pPr>
            <a:r>
              <a:rPr lang="en-US" dirty="0"/>
              <a:t>Talk to EMR/EHR vendors to make necessary changes to streamline templates</a:t>
            </a:r>
          </a:p>
          <a:p>
            <a:pPr marL="0" indent="0">
              <a:buNone/>
            </a:pPr>
            <a:r>
              <a:rPr lang="en-US" dirty="0"/>
              <a:t>Test the time element now to determine the feasibility</a:t>
            </a:r>
          </a:p>
          <a:p>
            <a:pPr marL="0" indent="0">
              <a:buNone/>
            </a:pPr>
            <a:r>
              <a:rPr lang="en-US" dirty="0"/>
              <a:t>Continue to follow your MAC carrier and AMA for any changes prior to 2021</a:t>
            </a:r>
          </a:p>
          <a:p>
            <a:pPr marL="0" indent="0">
              <a:buNone/>
            </a:pPr>
            <a:r>
              <a:rPr lang="en-US" dirty="0"/>
              <a:t>Read the final rule when released </a:t>
            </a:r>
          </a:p>
        </p:txBody>
      </p:sp>
    </p:spTree>
    <p:extLst>
      <p:ext uri="{BB962C8B-B14F-4D97-AF65-F5344CB8AC3E}">
        <p14:creationId xmlns:p14="http://schemas.microsoft.com/office/powerpoint/2010/main" val="36725968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286604"/>
            <a:ext cx="10723880" cy="1453296"/>
          </a:xfrm>
        </p:spPr>
        <p:txBody>
          <a:bodyPr>
            <a:normAutofit/>
          </a:bodyPr>
          <a:lstStyle/>
          <a:p>
            <a:r>
              <a:rPr lang="en-US" sz="3200" dirty="0"/>
              <a:t>Documentation Guidelines for Providers</a:t>
            </a:r>
          </a:p>
        </p:txBody>
      </p:sp>
      <p:sp>
        <p:nvSpPr>
          <p:cNvPr id="3" name="Content Placeholder 2"/>
          <p:cNvSpPr>
            <a:spLocks noGrp="1"/>
          </p:cNvSpPr>
          <p:nvPr>
            <p:ph idx="1"/>
          </p:nvPr>
        </p:nvSpPr>
        <p:spPr/>
        <p:txBody>
          <a:bodyPr>
            <a:normAutofit/>
          </a:bodyPr>
          <a:lstStyle/>
          <a:p>
            <a:pPr marL="0" indent="0">
              <a:buNone/>
            </a:pPr>
            <a:r>
              <a:rPr lang="en-US" dirty="0"/>
              <a:t>Encourage the providers to clearly document the complexity of condition(s) and assist in the understanding of the affect it will have on level of service</a:t>
            </a:r>
          </a:p>
          <a:p>
            <a:pPr marL="0" indent="0">
              <a:buNone/>
            </a:pPr>
            <a:r>
              <a:rPr lang="en-US" dirty="0"/>
              <a:t>Document assessment and plan to avoid any confusion in the event of an audit</a:t>
            </a:r>
          </a:p>
          <a:p>
            <a:pPr marL="0" indent="0">
              <a:buNone/>
            </a:pPr>
            <a:r>
              <a:rPr lang="en-US" dirty="0"/>
              <a:t>Document clearly any diagnostic studies (70000, 80000 and 90000 series codes) and why they were ordered</a:t>
            </a:r>
          </a:p>
          <a:p>
            <a:pPr marL="0" indent="0">
              <a:buNone/>
            </a:pPr>
            <a:r>
              <a:rPr lang="en-US" dirty="0"/>
              <a:t>Always include independent interpretation when performed</a:t>
            </a:r>
          </a:p>
          <a:p>
            <a:pPr marL="0" indent="0">
              <a:buNone/>
            </a:pPr>
            <a:r>
              <a:rPr lang="en-US" dirty="0"/>
              <a:t>For continuity of care instruct providers to document clinically appropriate history and examination</a:t>
            </a:r>
          </a:p>
        </p:txBody>
      </p:sp>
    </p:spTree>
    <p:extLst>
      <p:ext uri="{BB962C8B-B14F-4D97-AF65-F5344CB8AC3E}">
        <p14:creationId xmlns:p14="http://schemas.microsoft.com/office/powerpoint/2010/main" val="42692278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r>
              <a:rPr lang="en-US" dirty="0"/>
              <a:t>CMS and local MAC</a:t>
            </a:r>
          </a:p>
          <a:p>
            <a:r>
              <a:rPr lang="en-US" dirty="0" err="1"/>
              <a:t>CodingIntel</a:t>
            </a:r>
            <a:r>
              <a:rPr lang="en-US" dirty="0"/>
              <a:t> </a:t>
            </a:r>
          </a:p>
          <a:p>
            <a:r>
              <a:rPr lang="en-US" dirty="0"/>
              <a:t>AMA</a:t>
            </a:r>
          </a:p>
          <a:p>
            <a:r>
              <a:rPr lang="en-US" dirty="0"/>
              <a:t>CPT the Professional Edition</a:t>
            </a:r>
          </a:p>
          <a:p>
            <a:r>
              <a:rPr lang="en-US" dirty="0"/>
              <a:t>AAPC</a:t>
            </a:r>
          </a:p>
          <a:p>
            <a:r>
              <a:rPr lang="en-US" dirty="0"/>
              <a:t>Decision Health</a:t>
            </a:r>
          </a:p>
          <a:p>
            <a:endParaRPr lang="en-US" dirty="0"/>
          </a:p>
          <a:p>
            <a:endParaRPr lang="en-US" dirty="0"/>
          </a:p>
          <a:p>
            <a:pPr marL="0" indent="0">
              <a:buNone/>
            </a:pPr>
            <a:r>
              <a:rPr lang="en-US" dirty="0"/>
              <a:t>                                                                      </a:t>
            </a:r>
          </a:p>
        </p:txBody>
      </p:sp>
    </p:spTree>
    <p:extLst>
      <p:ext uri="{BB962C8B-B14F-4D97-AF65-F5344CB8AC3E}">
        <p14:creationId xmlns:p14="http://schemas.microsoft.com/office/powerpoint/2010/main" val="28076854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Questions</a:t>
            </a:r>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a:p>
          <a:p>
            <a:endParaRPr lang="en-US" dirty="0"/>
          </a:p>
          <a:p>
            <a:endParaRPr lang="en-US" dirty="0"/>
          </a:p>
          <a:p>
            <a:pPr marL="0" indent="0">
              <a:buNone/>
            </a:pPr>
            <a:r>
              <a:rPr lang="en-US" dirty="0"/>
              <a:t>                                                                                                                           </a:t>
            </a:r>
            <a:r>
              <a:rPr lang="en-US" sz="1200" dirty="0"/>
              <a:t>Tammy G. Heim</a:t>
            </a:r>
          </a:p>
          <a:p>
            <a:pPr marL="2571400" lvl="8" indent="0">
              <a:buNone/>
            </a:pPr>
            <a:r>
              <a:rPr lang="en-US" dirty="0"/>
              <a:t>                                                                                                                          Director of Physician Education and  Compliance</a:t>
            </a:r>
          </a:p>
          <a:p>
            <a:pPr marL="2571400" lvl="8" indent="0">
              <a:buNone/>
            </a:pPr>
            <a:r>
              <a:rPr lang="en-US" dirty="0"/>
              <a:t>                                                                                                                          </a:t>
            </a:r>
            <a:r>
              <a:rPr lang="en-US" dirty="0">
                <a:hlinkClick r:id="rId2"/>
              </a:rPr>
              <a:t>theim@acsmd.com</a:t>
            </a:r>
            <a:endParaRPr lang="en-US" dirty="0"/>
          </a:p>
          <a:p>
            <a:pPr marL="2571400" lvl="8" indent="0">
              <a:buNone/>
            </a:pPr>
            <a:r>
              <a:rPr lang="en-US" dirty="0"/>
              <a:t>                                                                                                                          (o)337-706-1536 © 337-354-6055</a:t>
            </a:r>
          </a:p>
        </p:txBody>
      </p:sp>
    </p:spTree>
    <p:extLst>
      <p:ext uri="{BB962C8B-B14F-4D97-AF65-F5344CB8AC3E}">
        <p14:creationId xmlns:p14="http://schemas.microsoft.com/office/powerpoint/2010/main" val="2644786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488" y="827517"/>
            <a:ext cx="10782192" cy="666434"/>
          </a:xfrm>
        </p:spPr>
        <p:txBody>
          <a:bodyPr>
            <a:normAutofit fontScale="90000"/>
          </a:bodyPr>
          <a:lstStyle/>
          <a:p>
            <a:r>
              <a:rPr lang="en-US" dirty="0" err="1"/>
              <a:t>wRVU</a:t>
            </a:r>
            <a:r>
              <a:rPr lang="en-US" dirty="0"/>
              <a:t> now and proposed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203604"/>
              </p:ext>
            </p:extLst>
          </p:nvPr>
        </p:nvGraphicFramePr>
        <p:xfrm>
          <a:off x="373488" y="1751531"/>
          <a:ext cx="11372044" cy="4507596"/>
        </p:xfrm>
        <a:graphic>
          <a:graphicData uri="http://schemas.openxmlformats.org/drawingml/2006/table">
            <a:tbl>
              <a:tblPr firstRow="1" bandRow="1">
                <a:tableStyleId>{5C22544A-7EE6-4342-B048-85BDC9FD1C3A}</a:tableStyleId>
              </a:tblPr>
              <a:tblGrid>
                <a:gridCol w="2843011">
                  <a:extLst>
                    <a:ext uri="{9D8B030D-6E8A-4147-A177-3AD203B41FA5}">
                      <a16:colId xmlns:a16="http://schemas.microsoft.com/office/drawing/2014/main" xmlns="" val="20000"/>
                    </a:ext>
                  </a:extLst>
                </a:gridCol>
                <a:gridCol w="2843011">
                  <a:extLst>
                    <a:ext uri="{9D8B030D-6E8A-4147-A177-3AD203B41FA5}">
                      <a16:colId xmlns:a16="http://schemas.microsoft.com/office/drawing/2014/main" xmlns="" val="20001"/>
                    </a:ext>
                  </a:extLst>
                </a:gridCol>
                <a:gridCol w="2843011">
                  <a:extLst>
                    <a:ext uri="{9D8B030D-6E8A-4147-A177-3AD203B41FA5}">
                      <a16:colId xmlns:a16="http://schemas.microsoft.com/office/drawing/2014/main" xmlns="" val="20002"/>
                    </a:ext>
                  </a:extLst>
                </a:gridCol>
                <a:gridCol w="2843011">
                  <a:extLst>
                    <a:ext uri="{9D8B030D-6E8A-4147-A177-3AD203B41FA5}">
                      <a16:colId xmlns:a16="http://schemas.microsoft.com/office/drawing/2014/main" xmlns="" val="20003"/>
                    </a:ext>
                  </a:extLst>
                </a:gridCol>
              </a:tblGrid>
              <a:tr h="375633">
                <a:tc>
                  <a:txBody>
                    <a:bodyPr/>
                    <a:lstStyle/>
                    <a:p>
                      <a:r>
                        <a:rPr lang="en-US" i="1" dirty="0">
                          <a:solidFill>
                            <a:schemeClr val="bg1"/>
                          </a:solidFill>
                        </a:rPr>
                        <a:t>New</a:t>
                      </a:r>
                    </a:p>
                  </a:txBody>
                  <a:tcPr/>
                </a:tc>
                <a:tc>
                  <a:txBody>
                    <a:bodyPr/>
                    <a:lstStyle/>
                    <a:p>
                      <a:r>
                        <a:rPr lang="en-US" dirty="0">
                          <a:solidFill>
                            <a:schemeClr val="bg1"/>
                          </a:solidFill>
                        </a:rPr>
                        <a:t>Current</a:t>
                      </a:r>
                    </a:p>
                  </a:txBody>
                  <a:tcPr/>
                </a:tc>
                <a:tc>
                  <a:txBody>
                    <a:bodyPr/>
                    <a:lstStyle/>
                    <a:p>
                      <a:r>
                        <a:rPr lang="en-US" dirty="0">
                          <a:solidFill>
                            <a:schemeClr val="bg1"/>
                          </a:solidFill>
                        </a:rPr>
                        <a:t>2021</a:t>
                      </a:r>
                    </a:p>
                  </a:txBody>
                  <a:tcPr/>
                </a:tc>
                <a:tc>
                  <a:txBody>
                    <a:bodyPr/>
                    <a:lstStyle/>
                    <a:p>
                      <a:r>
                        <a:rPr lang="en-US" dirty="0">
                          <a:solidFill>
                            <a:schemeClr val="bg1"/>
                          </a:solidFill>
                        </a:rPr>
                        <a:t>% increase</a:t>
                      </a:r>
                    </a:p>
                  </a:txBody>
                  <a:tcPr/>
                </a:tc>
                <a:extLst>
                  <a:ext uri="{0D108BD9-81ED-4DB2-BD59-A6C34878D82A}">
                    <a16:rowId xmlns:a16="http://schemas.microsoft.com/office/drawing/2014/main" xmlns="" val="10000"/>
                  </a:ext>
                </a:extLst>
              </a:tr>
              <a:tr h="375633">
                <a:tc>
                  <a:txBody>
                    <a:bodyPr/>
                    <a:lstStyle/>
                    <a:p>
                      <a:r>
                        <a:rPr lang="en-US" dirty="0"/>
                        <a:t>99201</a:t>
                      </a:r>
                    </a:p>
                  </a:txBody>
                  <a:tcPr/>
                </a:tc>
                <a:tc>
                  <a:txBody>
                    <a:bodyPr/>
                    <a:lstStyle/>
                    <a:p>
                      <a:r>
                        <a:rPr lang="en-US" dirty="0"/>
                        <a:t>.48</a:t>
                      </a:r>
                    </a:p>
                  </a:txBody>
                  <a:tcPr/>
                </a:tc>
                <a:tc>
                  <a:txBody>
                    <a:bodyPr/>
                    <a:lstStyle/>
                    <a:p>
                      <a:r>
                        <a:rPr lang="en-US" dirty="0"/>
                        <a:t>deleted</a:t>
                      </a:r>
                    </a:p>
                  </a:txBody>
                  <a:tcPr/>
                </a:tc>
                <a:tc>
                  <a:txBody>
                    <a:bodyPr/>
                    <a:lstStyle/>
                    <a:p>
                      <a:endParaRPr lang="en-US" dirty="0"/>
                    </a:p>
                  </a:txBody>
                  <a:tcPr/>
                </a:tc>
                <a:extLst>
                  <a:ext uri="{0D108BD9-81ED-4DB2-BD59-A6C34878D82A}">
                    <a16:rowId xmlns:a16="http://schemas.microsoft.com/office/drawing/2014/main" xmlns="" val="10001"/>
                  </a:ext>
                </a:extLst>
              </a:tr>
              <a:tr h="375633">
                <a:tc>
                  <a:txBody>
                    <a:bodyPr/>
                    <a:lstStyle/>
                    <a:p>
                      <a:r>
                        <a:rPr lang="en-US" dirty="0"/>
                        <a:t>99202</a:t>
                      </a:r>
                    </a:p>
                  </a:txBody>
                  <a:tcPr/>
                </a:tc>
                <a:tc>
                  <a:txBody>
                    <a:bodyPr/>
                    <a:lstStyle/>
                    <a:p>
                      <a:r>
                        <a:rPr lang="en-US" dirty="0"/>
                        <a:t>.93</a:t>
                      </a:r>
                    </a:p>
                  </a:txBody>
                  <a:tcPr/>
                </a:tc>
                <a:tc>
                  <a:txBody>
                    <a:bodyPr/>
                    <a:lstStyle/>
                    <a:p>
                      <a:r>
                        <a:rPr lang="en-US" dirty="0"/>
                        <a:t>.93</a:t>
                      </a:r>
                    </a:p>
                  </a:txBody>
                  <a:tcPr/>
                </a:tc>
                <a:tc>
                  <a:txBody>
                    <a:bodyPr/>
                    <a:lstStyle/>
                    <a:p>
                      <a:r>
                        <a:rPr lang="en-US" dirty="0"/>
                        <a:t>0%</a:t>
                      </a:r>
                    </a:p>
                  </a:txBody>
                  <a:tcPr/>
                </a:tc>
                <a:extLst>
                  <a:ext uri="{0D108BD9-81ED-4DB2-BD59-A6C34878D82A}">
                    <a16:rowId xmlns:a16="http://schemas.microsoft.com/office/drawing/2014/main" xmlns="" val="10002"/>
                  </a:ext>
                </a:extLst>
              </a:tr>
              <a:tr h="375633">
                <a:tc>
                  <a:txBody>
                    <a:bodyPr/>
                    <a:lstStyle/>
                    <a:p>
                      <a:r>
                        <a:rPr lang="en-US" dirty="0"/>
                        <a:t>99203</a:t>
                      </a:r>
                    </a:p>
                  </a:txBody>
                  <a:tcPr/>
                </a:tc>
                <a:tc>
                  <a:txBody>
                    <a:bodyPr/>
                    <a:lstStyle/>
                    <a:p>
                      <a:r>
                        <a:rPr lang="en-US" dirty="0"/>
                        <a:t>1.42</a:t>
                      </a:r>
                    </a:p>
                  </a:txBody>
                  <a:tcPr/>
                </a:tc>
                <a:tc>
                  <a:txBody>
                    <a:bodyPr/>
                    <a:lstStyle/>
                    <a:p>
                      <a:r>
                        <a:rPr lang="en-US" dirty="0"/>
                        <a:t>1.6</a:t>
                      </a:r>
                    </a:p>
                  </a:txBody>
                  <a:tcPr/>
                </a:tc>
                <a:tc>
                  <a:txBody>
                    <a:bodyPr/>
                    <a:lstStyle/>
                    <a:p>
                      <a:r>
                        <a:rPr lang="en-US" dirty="0"/>
                        <a:t>13%</a:t>
                      </a:r>
                    </a:p>
                  </a:txBody>
                  <a:tcPr/>
                </a:tc>
                <a:extLst>
                  <a:ext uri="{0D108BD9-81ED-4DB2-BD59-A6C34878D82A}">
                    <a16:rowId xmlns:a16="http://schemas.microsoft.com/office/drawing/2014/main" xmlns="" val="10003"/>
                  </a:ext>
                </a:extLst>
              </a:tr>
              <a:tr h="375633">
                <a:tc>
                  <a:txBody>
                    <a:bodyPr/>
                    <a:lstStyle/>
                    <a:p>
                      <a:r>
                        <a:rPr lang="en-US" dirty="0"/>
                        <a:t>99204</a:t>
                      </a:r>
                    </a:p>
                  </a:txBody>
                  <a:tcPr/>
                </a:tc>
                <a:tc>
                  <a:txBody>
                    <a:bodyPr/>
                    <a:lstStyle/>
                    <a:p>
                      <a:r>
                        <a:rPr lang="en-US" dirty="0"/>
                        <a:t>2.43</a:t>
                      </a:r>
                    </a:p>
                  </a:txBody>
                  <a:tcPr/>
                </a:tc>
                <a:tc>
                  <a:txBody>
                    <a:bodyPr/>
                    <a:lstStyle/>
                    <a:p>
                      <a:r>
                        <a:rPr lang="en-US" dirty="0"/>
                        <a:t>2.6</a:t>
                      </a:r>
                    </a:p>
                  </a:txBody>
                  <a:tcPr/>
                </a:tc>
                <a:tc>
                  <a:txBody>
                    <a:bodyPr/>
                    <a:lstStyle/>
                    <a:p>
                      <a:r>
                        <a:rPr lang="en-US" dirty="0"/>
                        <a:t>7%</a:t>
                      </a:r>
                    </a:p>
                  </a:txBody>
                  <a:tcPr/>
                </a:tc>
                <a:extLst>
                  <a:ext uri="{0D108BD9-81ED-4DB2-BD59-A6C34878D82A}">
                    <a16:rowId xmlns:a16="http://schemas.microsoft.com/office/drawing/2014/main" xmlns="" val="10004"/>
                  </a:ext>
                </a:extLst>
              </a:tr>
              <a:tr h="375633">
                <a:tc>
                  <a:txBody>
                    <a:bodyPr/>
                    <a:lstStyle/>
                    <a:p>
                      <a:r>
                        <a:rPr lang="en-US" dirty="0"/>
                        <a:t>99205</a:t>
                      </a:r>
                    </a:p>
                  </a:txBody>
                  <a:tcPr/>
                </a:tc>
                <a:tc>
                  <a:txBody>
                    <a:bodyPr/>
                    <a:lstStyle/>
                    <a:p>
                      <a:r>
                        <a:rPr lang="en-US" dirty="0"/>
                        <a:t>3.17</a:t>
                      </a:r>
                    </a:p>
                  </a:txBody>
                  <a:tcPr/>
                </a:tc>
                <a:tc>
                  <a:txBody>
                    <a:bodyPr/>
                    <a:lstStyle/>
                    <a:p>
                      <a:r>
                        <a:rPr lang="en-US" dirty="0"/>
                        <a:t>3.5</a:t>
                      </a:r>
                    </a:p>
                  </a:txBody>
                  <a:tcPr/>
                </a:tc>
                <a:tc>
                  <a:txBody>
                    <a:bodyPr/>
                    <a:lstStyle/>
                    <a:p>
                      <a:r>
                        <a:rPr lang="en-US" dirty="0"/>
                        <a:t>10%</a:t>
                      </a:r>
                    </a:p>
                  </a:txBody>
                  <a:tcPr/>
                </a:tc>
                <a:extLst>
                  <a:ext uri="{0D108BD9-81ED-4DB2-BD59-A6C34878D82A}">
                    <a16:rowId xmlns:a16="http://schemas.microsoft.com/office/drawing/2014/main" xmlns="" val="10005"/>
                  </a:ext>
                </a:extLst>
              </a:tr>
              <a:tr h="375633">
                <a:tc>
                  <a:txBody>
                    <a:bodyPr/>
                    <a:lstStyle/>
                    <a:p>
                      <a:pPr marL="0" algn="l" defTabSz="914400" rtl="0" eaLnBrk="1" latinLnBrk="0" hangingPunct="1"/>
                      <a:r>
                        <a:rPr lang="en-US" sz="1800" b="1" i="1" kern="1200" dirty="0">
                          <a:solidFill>
                            <a:schemeClr val="bg1"/>
                          </a:solidFill>
                          <a:latin typeface="+mn-lt"/>
                          <a:ea typeface="+mn-ea"/>
                          <a:cs typeface="+mn-cs"/>
                        </a:rPr>
                        <a:t>Established</a:t>
                      </a:r>
                    </a:p>
                  </a:txBody>
                  <a:tcPr>
                    <a:solidFill>
                      <a:schemeClr val="accent1">
                        <a:lumMod val="60000"/>
                        <a:lumOff val="40000"/>
                      </a:schemeClr>
                    </a:solidFill>
                  </a:tcPr>
                </a:tc>
                <a:tc>
                  <a:txBody>
                    <a:bodyPr/>
                    <a:lstStyle/>
                    <a:p>
                      <a:pPr marL="0" algn="l" defTabSz="914400" rtl="0" eaLnBrk="1" latinLnBrk="0" hangingPunct="1"/>
                      <a:r>
                        <a:rPr lang="en-US" sz="1800" b="1" kern="1200" dirty="0">
                          <a:solidFill>
                            <a:schemeClr val="bg1"/>
                          </a:solidFill>
                          <a:latin typeface="+mn-lt"/>
                          <a:ea typeface="+mn-ea"/>
                          <a:cs typeface="+mn-cs"/>
                        </a:rPr>
                        <a:t>Current</a:t>
                      </a:r>
                    </a:p>
                  </a:txBody>
                  <a:tcPr>
                    <a:solidFill>
                      <a:schemeClr val="accent1">
                        <a:lumMod val="60000"/>
                        <a:lumOff val="40000"/>
                      </a:schemeClr>
                    </a:solidFill>
                  </a:tcPr>
                </a:tc>
                <a:tc>
                  <a:txBody>
                    <a:bodyPr/>
                    <a:lstStyle/>
                    <a:p>
                      <a:pPr marL="0" algn="l" defTabSz="914400" rtl="0" eaLnBrk="1" latinLnBrk="0" hangingPunct="1"/>
                      <a:r>
                        <a:rPr lang="en-US" sz="1800" b="1" kern="1200" dirty="0">
                          <a:solidFill>
                            <a:schemeClr val="bg1"/>
                          </a:solidFill>
                          <a:latin typeface="+mn-lt"/>
                          <a:ea typeface="+mn-ea"/>
                          <a:cs typeface="+mn-cs"/>
                        </a:rPr>
                        <a:t>Proposed 2021</a:t>
                      </a:r>
                    </a:p>
                  </a:txBody>
                  <a:tcPr>
                    <a:solidFill>
                      <a:schemeClr val="accent1">
                        <a:lumMod val="60000"/>
                        <a:lumOff val="40000"/>
                      </a:schemeClr>
                    </a:solidFill>
                  </a:tcPr>
                </a:tc>
                <a:tc>
                  <a:txBody>
                    <a:bodyPr/>
                    <a:lstStyle/>
                    <a:p>
                      <a:pPr marL="0" algn="l" defTabSz="914400" rtl="0" eaLnBrk="1" latinLnBrk="0" hangingPunct="1"/>
                      <a:r>
                        <a:rPr lang="en-US" sz="1800" b="1" kern="1200" dirty="0">
                          <a:solidFill>
                            <a:schemeClr val="bg1"/>
                          </a:solidFill>
                          <a:latin typeface="+mn-lt"/>
                          <a:ea typeface="+mn-ea"/>
                          <a:cs typeface="+mn-cs"/>
                        </a:rPr>
                        <a:t>% Increase</a:t>
                      </a:r>
                    </a:p>
                  </a:txBody>
                  <a:tcPr>
                    <a:solidFill>
                      <a:schemeClr val="accent1">
                        <a:lumMod val="60000"/>
                        <a:lumOff val="40000"/>
                      </a:schemeClr>
                    </a:solidFill>
                  </a:tcPr>
                </a:tc>
                <a:extLst>
                  <a:ext uri="{0D108BD9-81ED-4DB2-BD59-A6C34878D82A}">
                    <a16:rowId xmlns:a16="http://schemas.microsoft.com/office/drawing/2014/main" xmlns="" val="10006"/>
                  </a:ext>
                </a:extLst>
              </a:tr>
              <a:tr h="375633">
                <a:tc>
                  <a:txBody>
                    <a:bodyPr/>
                    <a:lstStyle/>
                    <a:p>
                      <a:r>
                        <a:rPr lang="en-US" dirty="0"/>
                        <a:t>99211</a:t>
                      </a:r>
                    </a:p>
                  </a:txBody>
                  <a:tcPr/>
                </a:tc>
                <a:tc>
                  <a:txBody>
                    <a:bodyPr/>
                    <a:lstStyle/>
                    <a:p>
                      <a:r>
                        <a:rPr lang="en-US" dirty="0"/>
                        <a:t>.18</a:t>
                      </a:r>
                    </a:p>
                  </a:txBody>
                  <a:tcPr/>
                </a:tc>
                <a:tc>
                  <a:txBody>
                    <a:bodyPr/>
                    <a:lstStyle/>
                    <a:p>
                      <a:r>
                        <a:rPr lang="en-US" dirty="0"/>
                        <a:t>.18</a:t>
                      </a:r>
                    </a:p>
                  </a:txBody>
                  <a:tcPr/>
                </a:tc>
                <a:tc>
                  <a:txBody>
                    <a:bodyPr/>
                    <a:lstStyle/>
                    <a:p>
                      <a:r>
                        <a:rPr lang="en-US" dirty="0"/>
                        <a:t>0%</a:t>
                      </a:r>
                    </a:p>
                  </a:txBody>
                  <a:tcPr/>
                </a:tc>
                <a:extLst>
                  <a:ext uri="{0D108BD9-81ED-4DB2-BD59-A6C34878D82A}">
                    <a16:rowId xmlns:a16="http://schemas.microsoft.com/office/drawing/2014/main" xmlns="" val="10007"/>
                  </a:ext>
                </a:extLst>
              </a:tr>
              <a:tr h="375633">
                <a:tc>
                  <a:txBody>
                    <a:bodyPr/>
                    <a:lstStyle/>
                    <a:p>
                      <a:r>
                        <a:rPr lang="en-US" dirty="0"/>
                        <a:t>99212</a:t>
                      </a:r>
                    </a:p>
                  </a:txBody>
                  <a:tcPr/>
                </a:tc>
                <a:tc>
                  <a:txBody>
                    <a:bodyPr/>
                    <a:lstStyle/>
                    <a:p>
                      <a:r>
                        <a:rPr lang="en-US" dirty="0"/>
                        <a:t>.48</a:t>
                      </a:r>
                    </a:p>
                  </a:txBody>
                  <a:tcPr/>
                </a:tc>
                <a:tc>
                  <a:txBody>
                    <a:bodyPr/>
                    <a:lstStyle/>
                    <a:p>
                      <a:r>
                        <a:rPr lang="en-US" dirty="0"/>
                        <a:t>.7</a:t>
                      </a:r>
                    </a:p>
                  </a:txBody>
                  <a:tcPr/>
                </a:tc>
                <a:tc>
                  <a:txBody>
                    <a:bodyPr/>
                    <a:lstStyle/>
                    <a:p>
                      <a:r>
                        <a:rPr lang="en-US" dirty="0"/>
                        <a:t>46%</a:t>
                      </a:r>
                    </a:p>
                  </a:txBody>
                  <a:tcPr/>
                </a:tc>
                <a:extLst>
                  <a:ext uri="{0D108BD9-81ED-4DB2-BD59-A6C34878D82A}">
                    <a16:rowId xmlns:a16="http://schemas.microsoft.com/office/drawing/2014/main" xmlns="" val="10008"/>
                  </a:ext>
                </a:extLst>
              </a:tr>
              <a:tr h="375633">
                <a:tc>
                  <a:txBody>
                    <a:bodyPr/>
                    <a:lstStyle/>
                    <a:p>
                      <a:r>
                        <a:rPr lang="en-US" dirty="0"/>
                        <a:t>99213</a:t>
                      </a:r>
                    </a:p>
                  </a:txBody>
                  <a:tcPr/>
                </a:tc>
                <a:tc>
                  <a:txBody>
                    <a:bodyPr/>
                    <a:lstStyle/>
                    <a:p>
                      <a:r>
                        <a:rPr lang="en-US" dirty="0"/>
                        <a:t>.97</a:t>
                      </a:r>
                    </a:p>
                  </a:txBody>
                  <a:tcPr/>
                </a:tc>
                <a:tc>
                  <a:txBody>
                    <a:bodyPr/>
                    <a:lstStyle/>
                    <a:p>
                      <a:r>
                        <a:rPr lang="en-US" dirty="0"/>
                        <a:t>1.3</a:t>
                      </a:r>
                    </a:p>
                  </a:txBody>
                  <a:tcPr/>
                </a:tc>
                <a:tc>
                  <a:txBody>
                    <a:bodyPr/>
                    <a:lstStyle/>
                    <a:p>
                      <a:r>
                        <a:rPr lang="en-US" dirty="0"/>
                        <a:t>34%</a:t>
                      </a:r>
                    </a:p>
                  </a:txBody>
                  <a:tcPr/>
                </a:tc>
                <a:extLst>
                  <a:ext uri="{0D108BD9-81ED-4DB2-BD59-A6C34878D82A}">
                    <a16:rowId xmlns:a16="http://schemas.microsoft.com/office/drawing/2014/main" xmlns="" val="10009"/>
                  </a:ext>
                </a:extLst>
              </a:tr>
              <a:tr h="375633">
                <a:tc>
                  <a:txBody>
                    <a:bodyPr/>
                    <a:lstStyle/>
                    <a:p>
                      <a:r>
                        <a:rPr lang="en-US" dirty="0"/>
                        <a:t>99214</a:t>
                      </a:r>
                    </a:p>
                  </a:txBody>
                  <a:tcPr/>
                </a:tc>
                <a:tc>
                  <a:txBody>
                    <a:bodyPr/>
                    <a:lstStyle/>
                    <a:p>
                      <a:r>
                        <a:rPr lang="en-US" dirty="0"/>
                        <a:t>1.5</a:t>
                      </a:r>
                    </a:p>
                  </a:txBody>
                  <a:tcPr/>
                </a:tc>
                <a:tc>
                  <a:txBody>
                    <a:bodyPr/>
                    <a:lstStyle/>
                    <a:p>
                      <a:r>
                        <a:rPr lang="en-US" dirty="0"/>
                        <a:t>1.92</a:t>
                      </a:r>
                    </a:p>
                  </a:txBody>
                  <a:tcPr/>
                </a:tc>
                <a:tc>
                  <a:txBody>
                    <a:bodyPr/>
                    <a:lstStyle/>
                    <a:p>
                      <a:r>
                        <a:rPr lang="en-US" dirty="0"/>
                        <a:t>28%</a:t>
                      </a:r>
                    </a:p>
                  </a:txBody>
                  <a:tcPr/>
                </a:tc>
                <a:extLst>
                  <a:ext uri="{0D108BD9-81ED-4DB2-BD59-A6C34878D82A}">
                    <a16:rowId xmlns:a16="http://schemas.microsoft.com/office/drawing/2014/main" xmlns="" val="10010"/>
                  </a:ext>
                </a:extLst>
              </a:tr>
              <a:tr h="375633">
                <a:tc>
                  <a:txBody>
                    <a:bodyPr/>
                    <a:lstStyle/>
                    <a:p>
                      <a:r>
                        <a:rPr lang="en-US" dirty="0"/>
                        <a:t>99215</a:t>
                      </a:r>
                    </a:p>
                  </a:txBody>
                  <a:tcPr/>
                </a:tc>
                <a:tc>
                  <a:txBody>
                    <a:bodyPr/>
                    <a:lstStyle/>
                    <a:p>
                      <a:r>
                        <a:rPr lang="en-US" dirty="0"/>
                        <a:t>2.11</a:t>
                      </a:r>
                    </a:p>
                  </a:txBody>
                  <a:tcPr/>
                </a:tc>
                <a:tc>
                  <a:txBody>
                    <a:bodyPr/>
                    <a:lstStyle/>
                    <a:p>
                      <a:r>
                        <a:rPr lang="en-US" dirty="0"/>
                        <a:t>2.8</a:t>
                      </a:r>
                    </a:p>
                  </a:txBody>
                  <a:tcPr/>
                </a:tc>
                <a:tc>
                  <a:txBody>
                    <a:bodyPr/>
                    <a:lstStyle/>
                    <a:p>
                      <a:r>
                        <a:rPr lang="en-US" dirty="0"/>
                        <a:t>33%</a:t>
                      </a:r>
                    </a:p>
                  </a:txBody>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554094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82580"/>
            <a:ext cx="10772608" cy="1081826"/>
          </a:xfrm>
        </p:spPr>
        <p:txBody>
          <a:bodyPr>
            <a:normAutofit/>
          </a:bodyPr>
          <a:lstStyle/>
          <a:p>
            <a:r>
              <a:rPr lang="en-US" sz="3600" dirty="0"/>
              <a:t>Future Changes to Evaluation and Management Services</a:t>
            </a:r>
          </a:p>
        </p:txBody>
      </p:sp>
      <p:sp>
        <p:nvSpPr>
          <p:cNvPr id="3" name="Content Placeholder 2"/>
          <p:cNvSpPr>
            <a:spLocks noGrp="1"/>
          </p:cNvSpPr>
          <p:nvPr>
            <p:ph idx="1"/>
          </p:nvPr>
        </p:nvSpPr>
        <p:spPr/>
        <p:txBody>
          <a:bodyPr/>
          <a:lstStyle/>
          <a:p>
            <a:r>
              <a:rPr lang="en-US" sz="2000" dirty="0"/>
              <a:t>All other Evaluation and Management services will remain the same with respect to documentation requirements to include:</a:t>
            </a:r>
          </a:p>
          <a:p>
            <a:r>
              <a:rPr lang="en-US" sz="2000" dirty="0"/>
              <a:t>Inpatient services 99221-99233</a:t>
            </a:r>
          </a:p>
          <a:p>
            <a:r>
              <a:rPr lang="en-US" sz="2000" dirty="0"/>
              <a:t>Emergency services 99281-99285</a:t>
            </a:r>
          </a:p>
          <a:p>
            <a:r>
              <a:rPr lang="en-US" sz="2000" dirty="0"/>
              <a:t>Nursing Facility services 99304-99310</a:t>
            </a:r>
          </a:p>
          <a:p>
            <a:r>
              <a:rPr lang="en-US" sz="2000" dirty="0"/>
              <a:t>Domiciliary and Home services 99324-99337</a:t>
            </a:r>
          </a:p>
          <a:p>
            <a:pPr marL="0" indent="0">
              <a:buNone/>
            </a:pPr>
            <a:endParaRPr lang="en-US" sz="2000" dirty="0"/>
          </a:p>
          <a:p>
            <a:pPr marL="0" indent="0">
              <a:buNone/>
            </a:pPr>
            <a:r>
              <a:rPr lang="en-US" sz="2000" dirty="0"/>
              <a:t>***however the CPT panel is looking at these other codes sets moving forward.</a:t>
            </a:r>
          </a:p>
          <a:p>
            <a:endParaRPr lang="en-US" dirty="0"/>
          </a:p>
        </p:txBody>
      </p:sp>
    </p:spTree>
    <p:extLst>
      <p:ext uri="{BB962C8B-B14F-4D97-AF65-F5344CB8AC3E}">
        <p14:creationId xmlns:p14="http://schemas.microsoft.com/office/powerpoint/2010/main" val="4261924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Billing Based on Time</a:t>
            </a:r>
          </a:p>
        </p:txBody>
      </p:sp>
    </p:spTree>
    <p:extLst>
      <p:ext uri="{BB962C8B-B14F-4D97-AF65-F5344CB8AC3E}">
        <p14:creationId xmlns:p14="http://schemas.microsoft.com/office/powerpoint/2010/main" val="3727642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518" y="365125"/>
            <a:ext cx="10877282" cy="1412159"/>
          </a:xfrm>
        </p:spPr>
        <p:txBody>
          <a:bodyPr>
            <a:normAutofit/>
          </a:bodyPr>
          <a:lstStyle/>
          <a:p>
            <a:r>
              <a:rPr lang="en-US" sz="3200" dirty="0"/>
              <a:t>Definition and Elements of Time</a:t>
            </a:r>
          </a:p>
        </p:txBody>
      </p:sp>
      <p:sp>
        <p:nvSpPr>
          <p:cNvPr id="3" name="Content Placeholder 2"/>
          <p:cNvSpPr>
            <a:spLocks noGrp="1"/>
          </p:cNvSpPr>
          <p:nvPr>
            <p:ph idx="1"/>
          </p:nvPr>
        </p:nvSpPr>
        <p:spPr>
          <a:xfrm>
            <a:off x="476518" y="1777284"/>
            <a:ext cx="11256136" cy="4301545"/>
          </a:xfrm>
        </p:spPr>
        <p:txBody>
          <a:bodyPr>
            <a:noAutofit/>
          </a:bodyPr>
          <a:lstStyle/>
          <a:p>
            <a:r>
              <a:rPr lang="en-US" sz="1800" dirty="0"/>
              <a:t>Time is defined as total time spent for the visit, including non face to face time,  (for example documenting encounter elements, or phone calls) </a:t>
            </a:r>
            <a:r>
              <a:rPr lang="en-US" sz="1800" b="1" i="1" dirty="0"/>
              <a:t>that requires the professional skill of the provider on the same calendar day.</a:t>
            </a:r>
          </a:p>
          <a:p>
            <a:r>
              <a:rPr lang="en-US" sz="1800" dirty="0"/>
              <a:t>It is recommended that the provider document what they spent a significant amount of time on, in rendering care.</a:t>
            </a:r>
          </a:p>
          <a:p>
            <a:r>
              <a:rPr lang="en-US" sz="1800" dirty="0"/>
              <a:t>Time is no longer dependent on counseling and coordination of care</a:t>
            </a:r>
          </a:p>
          <a:p>
            <a:r>
              <a:rPr lang="en-US" sz="1800" dirty="0"/>
              <a:t>Face to Face is still required </a:t>
            </a:r>
            <a:endParaRPr lang="en-US" sz="1800" dirty="0">
              <a:solidFill>
                <a:srgbClr val="00B050"/>
              </a:solidFill>
            </a:endParaRPr>
          </a:p>
          <a:p>
            <a:r>
              <a:rPr lang="en-US" sz="1800" dirty="0"/>
              <a:t>Time ranges have been assigned versus a fixed amount of time</a:t>
            </a:r>
          </a:p>
          <a:p>
            <a:r>
              <a:rPr lang="en-US" sz="1800" dirty="0"/>
              <a:t>Time spent on separately billable services may not be included in the total time of the visit (for example if you interpret an EKG, you may not include that time in the total time of the visit)</a:t>
            </a:r>
          </a:p>
          <a:p>
            <a:r>
              <a:rPr lang="en-US" sz="1800" dirty="0"/>
              <a:t>CPT codes 99202-99204 and 99212-99214 are no longer eligible for Prolonged service code</a:t>
            </a:r>
          </a:p>
          <a:p>
            <a:r>
              <a:rPr lang="en-US" sz="1800" dirty="0"/>
              <a:t>A new Prolonged service code 99417 and G2212 will be released for service codes 99205 and 99215</a:t>
            </a:r>
          </a:p>
        </p:txBody>
      </p:sp>
    </p:spTree>
    <p:extLst>
      <p:ext uri="{BB962C8B-B14F-4D97-AF65-F5344CB8AC3E}">
        <p14:creationId xmlns:p14="http://schemas.microsoft.com/office/powerpoint/2010/main" val="4037005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41702"/>
          </a:xfrm>
        </p:spPr>
        <p:txBody>
          <a:bodyPr>
            <a:normAutofit/>
          </a:bodyPr>
          <a:lstStyle/>
          <a:p>
            <a:r>
              <a:rPr lang="en-US" sz="3600" dirty="0"/>
              <a:t>Activities contributing to Time</a:t>
            </a:r>
          </a:p>
        </p:txBody>
      </p:sp>
      <p:sp>
        <p:nvSpPr>
          <p:cNvPr id="3" name="Content Placeholder 2"/>
          <p:cNvSpPr>
            <a:spLocks noGrp="1"/>
          </p:cNvSpPr>
          <p:nvPr>
            <p:ph idx="1"/>
          </p:nvPr>
        </p:nvSpPr>
        <p:spPr>
          <a:xfrm>
            <a:off x="838200" y="1841679"/>
            <a:ext cx="10515600" cy="4335284"/>
          </a:xfrm>
        </p:spPr>
        <p:txBody>
          <a:bodyPr>
            <a:normAutofit/>
          </a:bodyPr>
          <a:lstStyle/>
          <a:p>
            <a:r>
              <a:rPr lang="en-US" dirty="0"/>
              <a:t>Time spent preparing to see the patient, for example review of diagnostics</a:t>
            </a:r>
          </a:p>
          <a:p>
            <a:r>
              <a:rPr lang="en-US" dirty="0"/>
              <a:t>Time spent reviewing a separately collected history</a:t>
            </a:r>
          </a:p>
          <a:p>
            <a:r>
              <a:rPr lang="en-US" dirty="0"/>
              <a:t>Time spent on physical exam</a:t>
            </a:r>
          </a:p>
          <a:p>
            <a:r>
              <a:rPr lang="en-US" dirty="0"/>
              <a:t>Time spent on ordering treatment(s)</a:t>
            </a:r>
          </a:p>
          <a:p>
            <a:r>
              <a:rPr lang="en-US" dirty="0"/>
              <a:t>Time spent on referrals </a:t>
            </a:r>
            <a:r>
              <a:rPr lang="en-US" dirty="0">
                <a:solidFill>
                  <a:schemeClr val="tx1"/>
                </a:solidFill>
              </a:rPr>
              <a:t>to</a:t>
            </a:r>
            <a:r>
              <a:rPr lang="en-US" dirty="0"/>
              <a:t> other health care professionals</a:t>
            </a:r>
          </a:p>
          <a:p>
            <a:r>
              <a:rPr lang="en-US" dirty="0"/>
              <a:t>Time spent documenting the encounter</a:t>
            </a:r>
          </a:p>
          <a:p>
            <a:r>
              <a:rPr lang="en-US" dirty="0"/>
              <a:t>Time spent on independent review of diagnostics and interpretation </a:t>
            </a:r>
            <a:r>
              <a:rPr lang="en-US" dirty="0">
                <a:solidFill>
                  <a:schemeClr val="bg2">
                    <a:lumMod val="25000"/>
                  </a:schemeClr>
                </a:solidFill>
              </a:rPr>
              <a:t>of findings (unless the provider is separately billing for the interpretation of the study).</a:t>
            </a:r>
          </a:p>
          <a:p>
            <a:r>
              <a:rPr lang="en-US" dirty="0"/>
              <a:t>Care coordination when not bill</a:t>
            </a:r>
            <a:r>
              <a:rPr lang="en-US" dirty="0">
                <a:solidFill>
                  <a:schemeClr val="bg2">
                    <a:lumMod val="25000"/>
                  </a:schemeClr>
                </a:solidFill>
              </a:rPr>
              <a:t>ed </a:t>
            </a:r>
            <a:r>
              <a:rPr lang="en-US" dirty="0"/>
              <a:t>as a separate service</a:t>
            </a:r>
          </a:p>
        </p:txBody>
      </p:sp>
    </p:spTree>
    <p:extLst>
      <p:ext uri="{BB962C8B-B14F-4D97-AF65-F5344CB8AC3E}">
        <p14:creationId xmlns:p14="http://schemas.microsoft.com/office/powerpoint/2010/main" val="3275651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Separately Reported</a:t>
            </a:r>
          </a:p>
        </p:txBody>
      </p:sp>
      <p:sp>
        <p:nvSpPr>
          <p:cNvPr id="3" name="Content Placeholder 2"/>
          <p:cNvSpPr>
            <a:spLocks noGrp="1"/>
          </p:cNvSpPr>
          <p:nvPr>
            <p:ph idx="1"/>
          </p:nvPr>
        </p:nvSpPr>
        <p:spPr>
          <a:xfrm>
            <a:off x="734096" y="1845734"/>
            <a:ext cx="10421584" cy="4023360"/>
          </a:xfrm>
        </p:spPr>
        <p:txBody>
          <a:bodyPr/>
          <a:lstStyle/>
          <a:p>
            <a:r>
              <a:rPr lang="en-US" dirty="0"/>
              <a:t>If the Provider or the provider’s practice performed a service that is separately reported, (an additional published CPT code) the time spent on that service may not be included in determining the code selection for an Evaluation and Management service.</a:t>
            </a:r>
          </a:p>
          <a:p>
            <a:pPr algn="just"/>
            <a:r>
              <a:rPr lang="en-US" i="1" dirty="0"/>
              <a:t>For example:</a:t>
            </a:r>
          </a:p>
          <a:p>
            <a:pPr marL="0" indent="0">
              <a:buNone/>
            </a:pPr>
            <a:r>
              <a:rPr lang="en-US" dirty="0"/>
              <a:t>      The provider orders, performs, and interprets an abdominal ultrasound. The provider bills 76775 </a:t>
            </a:r>
            <a:r>
              <a:rPr lang="en-US" dirty="0" smtClean="0"/>
              <a:t>in</a:t>
            </a:r>
            <a:r>
              <a:rPr lang="en-US" dirty="0"/>
              <a:t> </a:t>
            </a:r>
            <a:r>
              <a:rPr lang="en-US" dirty="0" smtClean="0"/>
              <a:t>addition </a:t>
            </a:r>
            <a:r>
              <a:rPr lang="en-US" dirty="0"/>
              <a:t>to the E/M based on the activities contributing to total time.</a:t>
            </a:r>
          </a:p>
        </p:txBody>
      </p:sp>
    </p:spTree>
    <p:extLst>
      <p:ext uri="{BB962C8B-B14F-4D97-AF65-F5344CB8AC3E}">
        <p14:creationId xmlns:p14="http://schemas.microsoft.com/office/powerpoint/2010/main" val="3404393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96</TotalTime>
  <Words>3640</Words>
  <Application>Microsoft Office PowerPoint</Application>
  <PresentationFormat>Widescreen</PresentationFormat>
  <Paragraphs>439</Paragraphs>
  <Slides>39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Calibri</vt:lpstr>
      <vt:lpstr>Calibri Light</vt:lpstr>
      <vt:lpstr>Retrospect</vt:lpstr>
      <vt:lpstr>Evaluation and Management 2021               for the Primary Care provider</vt:lpstr>
      <vt:lpstr>Why Change?</vt:lpstr>
      <vt:lpstr>Overview of Changes</vt:lpstr>
      <vt:lpstr>wRVU now and proposed</vt:lpstr>
      <vt:lpstr>Future Changes to Evaluation and Management Services</vt:lpstr>
      <vt:lpstr>Billing Based on Time</vt:lpstr>
      <vt:lpstr>Definition and Elements of Time</vt:lpstr>
      <vt:lpstr>Activities contributing to Time</vt:lpstr>
      <vt:lpstr>Separately Reported</vt:lpstr>
      <vt:lpstr>Time Table Comparisons New Patients</vt:lpstr>
      <vt:lpstr>Time Table Comparisons Established Patients</vt:lpstr>
      <vt:lpstr>Prolonged Service</vt:lpstr>
      <vt:lpstr>Prolonged services Continued…</vt:lpstr>
      <vt:lpstr>Prolonged Service Grid</vt:lpstr>
      <vt:lpstr>Selecting an E/M based on Medical Decision</vt:lpstr>
      <vt:lpstr>Billing Based On Medical Decision</vt:lpstr>
      <vt:lpstr>What is New about Medical Decision Making?</vt:lpstr>
      <vt:lpstr>Levels of Medical Decision Making</vt:lpstr>
      <vt:lpstr> Number and Complexity of Problems Addressed</vt:lpstr>
      <vt:lpstr>Reminders about Problem List(s)</vt:lpstr>
      <vt:lpstr>MEAT Requirements</vt:lpstr>
      <vt:lpstr>Amount and Complexity of Data</vt:lpstr>
      <vt:lpstr>More about Data</vt:lpstr>
      <vt:lpstr>Risk of Complications and or Morbidity or Mortality of Patient Management</vt:lpstr>
      <vt:lpstr>More about Risk</vt:lpstr>
      <vt:lpstr>Social Determinants of Health</vt:lpstr>
      <vt:lpstr>New Complexity Code</vt:lpstr>
      <vt:lpstr>Patient Example</vt:lpstr>
      <vt:lpstr>Coding</vt:lpstr>
      <vt:lpstr>New Patient Encounter based on MDM</vt:lpstr>
      <vt:lpstr>Coding for visit</vt:lpstr>
      <vt:lpstr>Patient example of 99214 based on Time</vt:lpstr>
      <vt:lpstr>Coding</vt:lpstr>
      <vt:lpstr>Patient example</vt:lpstr>
      <vt:lpstr>Coding</vt:lpstr>
      <vt:lpstr>How do we Prepare?</vt:lpstr>
      <vt:lpstr>Documentation Guidelines for Providers</vt:lpstr>
      <vt:lpstr>References</vt:lpstr>
      <vt:lpstr>Thank you/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and Management 2021               for the Primary Care provider</dc:title>
  <dc:creator>Tammy Heim</dc:creator>
  <cp:lastModifiedBy>Tammy Heim</cp:lastModifiedBy>
  <cp:revision>12</cp:revision>
  <dcterms:created xsi:type="dcterms:W3CDTF">2020-12-11T14:38:09Z</dcterms:created>
  <dcterms:modified xsi:type="dcterms:W3CDTF">2020-12-11T16:14:15Z</dcterms:modified>
</cp:coreProperties>
</file>